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6A_FD9A4E81.xml" ContentType="application/vnd.ms-powerpoint.comments+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4" r:id="rId5"/>
  </p:sldMasterIdLst>
  <p:notesMasterIdLst>
    <p:notesMasterId r:id="rId27"/>
  </p:notesMasterIdLst>
  <p:handoutMasterIdLst>
    <p:handoutMasterId r:id="rId28"/>
  </p:handoutMasterIdLst>
  <p:sldIdLst>
    <p:sldId id="291" r:id="rId6"/>
    <p:sldId id="256" r:id="rId7"/>
    <p:sldId id="279" r:id="rId8"/>
    <p:sldId id="293" r:id="rId9"/>
    <p:sldId id="335" r:id="rId10"/>
    <p:sldId id="334" r:id="rId11"/>
    <p:sldId id="330" r:id="rId12"/>
    <p:sldId id="304" r:id="rId13"/>
    <p:sldId id="373" r:id="rId14"/>
    <p:sldId id="374" r:id="rId15"/>
    <p:sldId id="260" r:id="rId16"/>
    <p:sldId id="384" r:id="rId17"/>
    <p:sldId id="378" r:id="rId18"/>
    <p:sldId id="372" r:id="rId19"/>
    <p:sldId id="379" r:id="rId20"/>
    <p:sldId id="376" r:id="rId21"/>
    <p:sldId id="355" r:id="rId22"/>
    <p:sldId id="308" r:id="rId23"/>
    <p:sldId id="315" r:id="rId24"/>
    <p:sldId id="362" r:id="rId25"/>
    <p:sldId id="329" r:id="rId26"/>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F37844-7616-B854-B24F-83AD7ED5D69C}" name="Ashley Long" initials="AL" userId="S::ashley@changewellproject.com::98e205c1-da20-46d9-aa1e-5273b2ba59e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BDC2"/>
    <a:srgbClr val="06375D"/>
    <a:srgbClr val="C1C1C1"/>
    <a:srgbClr val="0B78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p:restoredTop sz="94719"/>
  </p:normalViewPr>
  <p:slideViewPr>
    <p:cSldViewPr snapToGrid="0" snapToObjects="1">
      <p:cViewPr varScale="1">
        <p:scale>
          <a:sx n="101" d="100"/>
          <a:sy n="101" d="100"/>
        </p:scale>
        <p:origin x="198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comments/modernComment_16A_FD9A4E81.xml><?xml version="1.0" encoding="utf-8"?>
<p188:cmLst xmlns:a="http://schemas.openxmlformats.org/drawingml/2006/main" xmlns:r="http://schemas.openxmlformats.org/officeDocument/2006/relationships" xmlns:p188="http://schemas.microsoft.com/office/powerpoint/2018/8/main">
  <p188:cm id="{2554E24E-35EC-4ECC-8FEF-560752CD80B9}" authorId="{88F37844-7616-B854-B24F-83AD7ED5D69C}" status="resolved" created="2022-04-29T17:59:47.498" complete="100000">
    <ac:deMkLst xmlns:ac="http://schemas.microsoft.com/office/drawing/2013/main/command">
      <pc:docMk xmlns:pc="http://schemas.microsoft.com/office/powerpoint/2013/main/command"/>
      <pc:sldMk xmlns:pc="http://schemas.microsoft.com/office/powerpoint/2013/main/command" cId="4254748289" sldId="362"/>
      <ac:spMk id="24" creationId="{253755CE-F951-9145-A158-E1C44730DD8F}"/>
    </ac:deMkLst>
    <p188:txBody>
      <a:bodyPr/>
      <a:lstStyle/>
      <a:p>
        <a:r>
          <a:rPr lang="en-US"/>
          <a:t>[@Alisa Orduna] Can you finish this slide and then cover during the session?</a:t>
        </a:r>
      </a:p>
    </p188:txBody>
  </p188:cm>
</p188: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B7167B-B9CB-44D3-89C6-A185558929F1}" type="doc">
      <dgm:prSet loTypeId="urn:microsoft.com/office/officeart/2005/8/layout/rings+Icon" loCatId="relationship" qsTypeId="urn:microsoft.com/office/officeart/2005/8/quickstyle/3d3" qsCatId="3D" csTypeId="urn:microsoft.com/office/officeart/2005/8/colors/accent0_3" csCatId="mainScheme" phldr="1"/>
      <dgm:spPr/>
      <dgm:t>
        <a:bodyPr/>
        <a:lstStyle/>
        <a:p>
          <a:endParaRPr lang="en-US"/>
        </a:p>
      </dgm:t>
    </dgm:pt>
    <dgm:pt modelId="{E7D25229-9F7A-4316-9A0B-24282DC13E55}">
      <dgm:prSet phldrT="[Text]" custT="1"/>
      <dgm:spPr/>
      <dgm:t>
        <a:bodyPr/>
        <a:lstStyle/>
        <a:p>
          <a:pPr algn="ctr"/>
          <a:endParaRPr lang="en-US" sz="2000" dirty="0"/>
        </a:p>
        <a:p>
          <a:pPr algn="ctr"/>
          <a:r>
            <a:rPr lang="en-US" sz="2000" dirty="0"/>
            <a:t>Continuum of Care (CoC)</a:t>
          </a:r>
          <a:endParaRPr lang="en-US" sz="1600" dirty="0"/>
        </a:p>
      </dgm:t>
    </dgm:pt>
    <dgm:pt modelId="{1274ED24-84E3-41D5-AD62-A477E86D4246}" type="parTrans" cxnId="{080B8F48-F4B7-452E-A428-A9BCF9A03418}">
      <dgm:prSet/>
      <dgm:spPr/>
      <dgm:t>
        <a:bodyPr/>
        <a:lstStyle/>
        <a:p>
          <a:endParaRPr lang="en-US"/>
        </a:p>
      </dgm:t>
    </dgm:pt>
    <dgm:pt modelId="{743888BE-4669-4DEE-8210-26036943ADE2}" type="sibTrans" cxnId="{080B8F48-F4B7-452E-A428-A9BCF9A03418}">
      <dgm:prSet/>
      <dgm:spPr/>
      <dgm:t>
        <a:bodyPr/>
        <a:lstStyle/>
        <a:p>
          <a:endParaRPr lang="en-US"/>
        </a:p>
      </dgm:t>
    </dgm:pt>
    <dgm:pt modelId="{AD595FB7-1660-423B-A0D6-C65EC52652DC}">
      <dgm:prSet/>
      <dgm:spPr/>
      <dgm:t>
        <a:bodyPr/>
        <a:lstStyle/>
        <a:p>
          <a:pPr algn="l"/>
          <a:endParaRPr lang="en-US" sz="900" dirty="0"/>
        </a:p>
      </dgm:t>
    </dgm:pt>
    <dgm:pt modelId="{F8FFD867-7151-4E78-92AA-72A942099FE2}" type="parTrans" cxnId="{D06E6D11-6152-4799-B020-3D5F09339A18}">
      <dgm:prSet/>
      <dgm:spPr/>
      <dgm:t>
        <a:bodyPr/>
        <a:lstStyle/>
        <a:p>
          <a:endParaRPr lang="en-US"/>
        </a:p>
      </dgm:t>
    </dgm:pt>
    <dgm:pt modelId="{C2D0D51A-19C2-40D3-A1C2-01254B81492E}" type="sibTrans" cxnId="{D06E6D11-6152-4799-B020-3D5F09339A18}">
      <dgm:prSet/>
      <dgm:spPr/>
      <dgm:t>
        <a:bodyPr/>
        <a:lstStyle/>
        <a:p>
          <a:endParaRPr lang="en-US"/>
        </a:p>
      </dgm:t>
    </dgm:pt>
    <dgm:pt modelId="{CA8F65AB-A00A-4615-8873-399F6B277046}">
      <dgm:prSet/>
      <dgm:spPr/>
      <dgm:t>
        <a:bodyPr/>
        <a:lstStyle/>
        <a:p>
          <a:pPr algn="l"/>
          <a:endParaRPr lang="en-US" sz="900" dirty="0"/>
        </a:p>
      </dgm:t>
    </dgm:pt>
    <dgm:pt modelId="{35A30F8E-1A9B-4421-8D13-BAEDBF748296}" type="parTrans" cxnId="{FDD6A856-389B-4424-BD77-54ED3295B167}">
      <dgm:prSet/>
      <dgm:spPr/>
      <dgm:t>
        <a:bodyPr/>
        <a:lstStyle/>
        <a:p>
          <a:endParaRPr lang="en-US"/>
        </a:p>
      </dgm:t>
    </dgm:pt>
    <dgm:pt modelId="{C2319D45-0C9B-4F10-B490-2103DCB7483C}" type="sibTrans" cxnId="{FDD6A856-389B-4424-BD77-54ED3295B167}">
      <dgm:prSet/>
      <dgm:spPr/>
      <dgm:t>
        <a:bodyPr/>
        <a:lstStyle/>
        <a:p>
          <a:endParaRPr lang="en-US"/>
        </a:p>
      </dgm:t>
    </dgm:pt>
    <dgm:pt modelId="{CD317463-D335-4DFF-8D69-4DEF14C63617}">
      <dgm:prSet/>
      <dgm:spPr/>
      <dgm:t>
        <a:bodyPr/>
        <a:lstStyle/>
        <a:p>
          <a:pPr algn="l"/>
          <a:endParaRPr lang="en-US" sz="900" dirty="0"/>
        </a:p>
      </dgm:t>
    </dgm:pt>
    <dgm:pt modelId="{92EA1698-7CC9-407B-99A0-537748FF5279}" type="parTrans" cxnId="{904F41DB-D307-4161-9355-DE4783429DBA}">
      <dgm:prSet/>
      <dgm:spPr/>
      <dgm:t>
        <a:bodyPr/>
        <a:lstStyle/>
        <a:p>
          <a:endParaRPr lang="en-US"/>
        </a:p>
      </dgm:t>
    </dgm:pt>
    <dgm:pt modelId="{101C87DF-50AD-420A-8D10-D5B7D64925E5}" type="sibTrans" cxnId="{904F41DB-D307-4161-9355-DE4783429DBA}">
      <dgm:prSet/>
      <dgm:spPr/>
      <dgm:t>
        <a:bodyPr/>
        <a:lstStyle/>
        <a:p>
          <a:endParaRPr lang="en-US"/>
        </a:p>
      </dgm:t>
    </dgm:pt>
    <dgm:pt modelId="{B474736B-3384-4E10-9230-A6F01B3BBBCB}">
      <dgm:prSet/>
      <dgm:spPr/>
      <dgm:t>
        <a:bodyPr/>
        <a:lstStyle/>
        <a:p>
          <a:pPr algn="l"/>
          <a:endParaRPr lang="en-US" sz="900" dirty="0"/>
        </a:p>
      </dgm:t>
    </dgm:pt>
    <dgm:pt modelId="{3C637F79-DA95-4022-93FA-E0B57BF62C51}" type="parTrans" cxnId="{758B0F07-5859-4C1B-8942-B28D9BA3B852}">
      <dgm:prSet/>
      <dgm:spPr/>
      <dgm:t>
        <a:bodyPr/>
        <a:lstStyle/>
        <a:p>
          <a:endParaRPr lang="en-US"/>
        </a:p>
      </dgm:t>
    </dgm:pt>
    <dgm:pt modelId="{39720A40-4AAE-4FC1-AAEE-C428F6EC09E9}" type="sibTrans" cxnId="{758B0F07-5859-4C1B-8942-B28D9BA3B852}">
      <dgm:prSet/>
      <dgm:spPr/>
      <dgm:t>
        <a:bodyPr/>
        <a:lstStyle/>
        <a:p>
          <a:endParaRPr lang="en-US"/>
        </a:p>
      </dgm:t>
    </dgm:pt>
    <dgm:pt modelId="{CDC54BBD-3290-4931-9E6B-1905EFF07888}">
      <dgm:prSet/>
      <dgm:spPr/>
      <dgm:t>
        <a:bodyPr/>
        <a:lstStyle/>
        <a:p>
          <a:pPr algn="l"/>
          <a:endParaRPr lang="en-US" sz="900" dirty="0"/>
        </a:p>
      </dgm:t>
    </dgm:pt>
    <dgm:pt modelId="{272C0749-0414-4859-9ED4-7C1D80136E7A}" type="parTrans" cxnId="{754F21C1-823B-4C9F-8E62-4E35362FC243}">
      <dgm:prSet/>
      <dgm:spPr/>
      <dgm:t>
        <a:bodyPr/>
        <a:lstStyle/>
        <a:p>
          <a:endParaRPr lang="en-US"/>
        </a:p>
      </dgm:t>
    </dgm:pt>
    <dgm:pt modelId="{FD2FA74A-C52B-473F-B2CE-3ABB797EBFCA}" type="sibTrans" cxnId="{754F21C1-823B-4C9F-8E62-4E35362FC243}">
      <dgm:prSet/>
      <dgm:spPr/>
      <dgm:t>
        <a:bodyPr/>
        <a:lstStyle/>
        <a:p>
          <a:endParaRPr lang="en-US"/>
        </a:p>
      </dgm:t>
    </dgm:pt>
    <dgm:pt modelId="{2F8A69EF-FC5E-40CA-B360-2FCBD996A33A}">
      <dgm:prSet/>
      <dgm:spPr/>
      <dgm:t>
        <a:bodyPr/>
        <a:lstStyle/>
        <a:p>
          <a:pPr algn="l"/>
          <a:endParaRPr lang="en-US" sz="900" dirty="0"/>
        </a:p>
      </dgm:t>
    </dgm:pt>
    <dgm:pt modelId="{D5F56490-F843-4EEA-A424-71D8624DFD16}" type="parTrans" cxnId="{AC271ED0-CA8F-4047-B3E2-1E42121BFBBD}">
      <dgm:prSet/>
      <dgm:spPr/>
      <dgm:t>
        <a:bodyPr/>
        <a:lstStyle/>
        <a:p>
          <a:endParaRPr lang="en-US"/>
        </a:p>
      </dgm:t>
    </dgm:pt>
    <dgm:pt modelId="{CB5E8AC5-E174-497A-907B-8DFAAC740A03}" type="sibTrans" cxnId="{AC271ED0-CA8F-4047-B3E2-1E42121BFBBD}">
      <dgm:prSet/>
      <dgm:spPr/>
      <dgm:t>
        <a:bodyPr/>
        <a:lstStyle/>
        <a:p>
          <a:endParaRPr lang="en-US"/>
        </a:p>
      </dgm:t>
    </dgm:pt>
    <dgm:pt modelId="{21433CB7-2CC2-4BEE-85AA-7698F3E6F828}">
      <dgm:prSet/>
      <dgm:spPr/>
      <dgm:t>
        <a:bodyPr/>
        <a:lstStyle/>
        <a:p>
          <a:pPr algn="l"/>
          <a:endParaRPr lang="en-US" sz="900" dirty="0"/>
        </a:p>
      </dgm:t>
    </dgm:pt>
    <dgm:pt modelId="{725D2F5A-4769-4913-9658-4C3365BD2461}" type="parTrans" cxnId="{A45004B9-A864-4B26-96D5-77FD36F402F0}">
      <dgm:prSet/>
      <dgm:spPr/>
      <dgm:t>
        <a:bodyPr/>
        <a:lstStyle/>
        <a:p>
          <a:endParaRPr lang="en-US"/>
        </a:p>
      </dgm:t>
    </dgm:pt>
    <dgm:pt modelId="{921143B0-6277-48FB-84EC-CDD2D725667D}" type="sibTrans" cxnId="{A45004B9-A864-4B26-96D5-77FD36F402F0}">
      <dgm:prSet/>
      <dgm:spPr/>
      <dgm:t>
        <a:bodyPr/>
        <a:lstStyle/>
        <a:p>
          <a:endParaRPr lang="en-US"/>
        </a:p>
      </dgm:t>
    </dgm:pt>
    <dgm:pt modelId="{D48D9389-C0EE-4E3A-A939-D56FE0549B73}">
      <dgm:prSet custT="1"/>
      <dgm:spPr/>
      <dgm:t>
        <a:bodyPr/>
        <a:lstStyle/>
        <a:p>
          <a:r>
            <a:rPr lang="en-US" sz="2000" dirty="0"/>
            <a:t>Service Providers</a:t>
          </a:r>
        </a:p>
      </dgm:t>
    </dgm:pt>
    <dgm:pt modelId="{780CEE84-F1BB-4C82-A09D-D7D2E7A68204}" type="parTrans" cxnId="{98647B53-7118-4128-8BAE-084054F29FB8}">
      <dgm:prSet/>
      <dgm:spPr/>
      <dgm:t>
        <a:bodyPr/>
        <a:lstStyle/>
        <a:p>
          <a:endParaRPr lang="en-US"/>
        </a:p>
      </dgm:t>
    </dgm:pt>
    <dgm:pt modelId="{5016ADD3-0FFA-42D5-9495-BE2124942117}" type="sibTrans" cxnId="{98647B53-7118-4128-8BAE-084054F29FB8}">
      <dgm:prSet/>
      <dgm:spPr/>
      <dgm:t>
        <a:bodyPr/>
        <a:lstStyle/>
        <a:p>
          <a:endParaRPr lang="en-US"/>
        </a:p>
      </dgm:t>
    </dgm:pt>
    <dgm:pt modelId="{D67E2C7C-231A-41A3-A931-1F0FE5DF4E5B}">
      <dgm:prSet custT="1"/>
      <dgm:spPr/>
      <dgm:t>
        <a:bodyPr/>
        <a:lstStyle/>
        <a:p>
          <a:r>
            <a:rPr lang="en-US" sz="2000" dirty="0"/>
            <a:t>School Districts</a:t>
          </a:r>
        </a:p>
      </dgm:t>
    </dgm:pt>
    <dgm:pt modelId="{F829DD77-D193-401E-9BBE-251C2E780672}" type="parTrans" cxnId="{FA45D74D-CAF1-4423-B58E-384EC23AB529}">
      <dgm:prSet/>
      <dgm:spPr/>
      <dgm:t>
        <a:bodyPr/>
        <a:lstStyle/>
        <a:p>
          <a:endParaRPr lang="en-US"/>
        </a:p>
      </dgm:t>
    </dgm:pt>
    <dgm:pt modelId="{3BB068A4-6759-449A-870A-659627865F15}" type="sibTrans" cxnId="{FA45D74D-CAF1-4423-B58E-384EC23AB529}">
      <dgm:prSet/>
      <dgm:spPr/>
      <dgm:t>
        <a:bodyPr/>
        <a:lstStyle/>
        <a:p>
          <a:endParaRPr lang="en-US"/>
        </a:p>
      </dgm:t>
    </dgm:pt>
    <dgm:pt modelId="{67FA35D3-A7F8-4A1A-810B-CD59AB36DF29}">
      <dgm:prSet custT="1"/>
      <dgm:spPr/>
      <dgm:t>
        <a:bodyPr/>
        <a:lstStyle/>
        <a:p>
          <a:r>
            <a:rPr lang="en-US" sz="2000" dirty="0"/>
            <a:t>Housing Authorities</a:t>
          </a:r>
        </a:p>
      </dgm:t>
    </dgm:pt>
    <dgm:pt modelId="{2A7B9564-0A16-4D5E-A128-798EFFBD5BEB}" type="parTrans" cxnId="{587F61F7-8E69-4824-B062-BA5A09161742}">
      <dgm:prSet/>
      <dgm:spPr/>
      <dgm:t>
        <a:bodyPr/>
        <a:lstStyle/>
        <a:p>
          <a:endParaRPr lang="en-US"/>
        </a:p>
      </dgm:t>
    </dgm:pt>
    <dgm:pt modelId="{E4414341-9DCB-4B56-BB75-0CFBD7C0D54E}" type="sibTrans" cxnId="{587F61F7-8E69-4824-B062-BA5A09161742}">
      <dgm:prSet/>
      <dgm:spPr/>
      <dgm:t>
        <a:bodyPr/>
        <a:lstStyle/>
        <a:p>
          <a:endParaRPr lang="en-US"/>
        </a:p>
      </dgm:t>
    </dgm:pt>
    <dgm:pt modelId="{8A17E4E2-533D-48E9-B7B2-187A8C9F4B98}">
      <dgm:prSet custT="1"/>
      <dgm:spPr/>
      <dgm:t>
        <a:bodyPr/>
        <a:lstStyle/>
        <a:p>
          <a:r>
            <a:rPr lang="en-US" sz="2000" dirty="0"/>
            <a:t>Behavioral Health</a:t>
          </a:r>
        </a:p>
        <a:p>
          <a:r>
            <a:rPr lang="en-US" sz="2000" dirty="0"/>
            <a:t> </a:t>
          </a:r>
          <a:r>
            <a:rPr lang="en-US" sz="1300" dirty="0"/>
            <a:t>(Mental Health and Substance Use Services)</a:t>
          </a:r>
        </a:p>
      </dgm:t>
    </dgm:pt>
    <dgm:pt modelId="{7688DDBC-F3FF-4247-91EF-F3E37B65D68B}" type="parTrans" cxnId="{446BD32B-69F3-4971-A562-745027D0196B}">
      <dgm:prSet/>
      <dgm:spPr/>
      <dgm:t>
        <a:bodyPr/>
        <a:lstStyle/>
        <a:p>
          <a:endParaRPr lang="en-US"/>
        </a:p>
      </dgm:t>
    </dgm:pt>
    <dgm:pt modelId="{DE385D6B-B14D-4825-B61D-64604BD40AFE}" type="sibTrans" cxnId="{446BD32B-69F3-4971-A562-745027D0196B}">
      <dgm:prSet/>
      <dgm:spPr/>
      <dgm:t>
        <a:bodyPr/>
        <a:lstStyle/>
        <a:p>
          <a:endParaRPr lang="en-US"/>
        </a:p>
      </dgm:t>
    </dgm:pt>
    <dgm:pt modelId="{2A17A53F-66BB-4DA4-A2AE-FD5F2588A5F6}">
      <dgm:prSet custT="1"/>
      <dgm:spPr/>
      <dgm:t>
        <a:bodyPr/>
        <a:lstStyle/>
        <a:p>
          <a:r>
            <a:rPr lang="en-US" sz="2000" dirty="0"/>
            <a:t>Cities and Tribal Communities</a:t>
          </a:r>
        </a:p>
      </dgm:t>
    </dgm:pt>
    <dgm:pt modelId="{D6A2119D-84AC-4C09-BAB9-5679022E22E9}" type="parTrans" cxnId="{AD15070F-AB03-444B-8F49-F1AC77FB021F}">
      <dgm:prSet/>
      <dgm:spPr/>
      <dgm:t>
        <a:bodyPr/>
        <a:lstStyle/>
        <a:p>
          <a:endParaRPr lang="en-US"/>
        </a:p>
      </dgm:t>
    </dgm:pt>
    <dgm:pt modelId="{C1107C4B-EC56-41B7-BD81-5FCE5BFBC3CA}" type="sibTrans" cxnId="{AD15070F-AB03-444B-8F49-F1AC77FB021F}">
      <dgm:prSet/>
      <dgm:spPr/>
      <dgm:t>
        <a:bodyPr/>
        <a:lstStyle/>
        <a:p>
          <a:endParaRPr lang="en-US"/>
        </a:p>
      </dgm:t>
    </dgm:pt>
    <dgm:pt modelId="{1A81862C-EE86-41C8-9A23-9A13B3230138}">
      <dgm:prSet custT="1"/>
      <dgm:spPr/>
      <dgm:t>
        <a:bodyPr/>
        <a:lstStyle/>
        <a:p>
          <a:r>
            <a:rPr lang="en-US" sz="2000" dirty="0"/>
            <a:t>Affordable Housing Developers &amp; Landlords</a:t>
          </a:r>
        </a:p>
      </dgm:t>
    </dgm:pt>
    <dgm:pt modelId="{A23A236C-2F1E-4CEB-AF31-8BEAF04503CC}" type="parTrans" cxnId="{F20A1D68-7D6E-435A-B757-CF38F6D8EFF6}">
      <dgm:prSet/>
      <dgm:spPr/>
      <dgm:t>
        <a:bodyPr/>
        <a:lstStyle/>
        <a:p>
          <a:endParaRPr lang="en-US"/>
        </a:p>
      </dgm:t>
    </dgm:pt>
    <dgm:pt modelId="{F893993F-B829-4E9A-B145-2297B674D671}" type="sibTrans" cxnId="{F20A1D68-7D6E-435A-B757-CF38F6D8EFF6}">
      <dgm:prSet/>
      <dgm:spPr/>
      <dgm:t>
        <a:bodyPr/>
        <a:lstStyle/>
        <a:p>
          <a:endParaRPr lang="en-US"/>
        </a:p>
      </dgm:t>
    </dgm:pt>
    <dgm:pt modelId="{A7106D4B-EE55-4828-9517-F8F329F3E377}" type="pres">
      <dgm:prSet presAssocID="{5BB7167B-B9CB-44D3-89C6-A185558929F1}" presName="Name0" presStyleCnt="0">
        <dgm:presLayoutVars>
          <dgm:chMax val="7"/>
          <dgm:dir/>
          <dgm:resizeHandles val="exact"/>
        </dgm:presLayoutVars>
      </dgm:prSet>
      <dgm:spPr/>
    </dgm:pt>
    <dgm:pt modelId="{0053FB39-22BF-4E76-9C3E-469C284849F3}" type="pres">
      <dgm:prSet presAssocID="{5BB7167B-B9CB-44D3-89C6-A185558929F1}" presName="ellipse1" presStyleLbl="vennNode1" presStyleIdx="0" presStyleCnt="7" custLinFactNeighborY="856">
        <dgm:presLayoutVars>
          <dgm:bulletEnabled val="1"/>
        </dgm:presLayoutVars>
      </dgm:prSet>
      <dgm:spPr/>
    </dgm:pt>
    <dgm:pt modelId="{C6881BCC-9967-4AF3-B65F-D6899E89487C}" type="pres">
      <dgm:prSet presAssocID="{5BB7167B-B9CB-44D3-89C6-A185558929F1}" presName="ellipse2" presStyleLbl="vennNode1" presStyleIdx="1" presStyleCnt="7">
        <dgm:presLayoutVars>
          <dgm:bulletEnabled val="1"/>
        </dgm:presLayoutVars>
      </dgm:prSet>
      <dgm:spPr/>
    </dgm:pt>
    <dgm:pt modelId="{DFC86220-4441-4DCB-AEA7-BAC893EC9733}" type="pres">
      <dgm:prSet presAssocID="{5BB7167B-B9CB-44D3-89C6-A185558929F1}" presName="ellipse3" presStyleLbl="vennNode1" presStyleIdx="2" presStyleCnt="7">
        <dgm:presLayoutVars>
          <dgm:bulletEnabled val="1"/>
        </dgm:presLayoutVars>
      </dgm:prSet>
      <dgm:spPr/>
    </dgm:pt>
    <dgm:pt modelId="{DA177209-9F0F-4C87-81A0-7D4A94FF1243}" type="pres">
      <dgm:prSet presAssocID="{5BB7167B-B9CB-44D3-89C6-A185558929F1}" presName="ellipse4" presStyleLbl="vennNode1" presStyleIdx="3" presStyleCnt="7">
        <dgm:presLayoutVars>
          <dgm:bulletEnabled val="1"/>
        </dgm:presLayoutVars>
      </dgm:prSet>
      <dgm:spPr/>
    </dgm:pt>
    <dgm:pt modelId="{AA220854-2154-465B-AC49-5BAC83012061}" type="pres">
      <dgm:prSet presAssocID="{5BB7167B-B9CB-44D3-89C6-A185558929F1}" presName="ellipse5" presStyleLbl="vennNode1" presStyleIdx="4" presStyleCnt="7">
        <dgm:presLayoutVars>
          <dgm:bulletEnabled val="1"/>
        </dgm:presLayoutVars>
      </dgm:prSet>
      <dgm:spPr/>
    </dgm:pt>
    <dgm:pt modelId="{0894F985-23CD-4401-A1B5-C24D7170F65C}" type="pres">
      <dgm:prSet presAssocID="{5BB7167B-B9CB-44D3-89C6-A185558929F1}" presName="ellipse6" presStyleLbl="vennNode1" presStyleIdx="5" presStyleCnt="7">
        <dgm:presLayoutVars>
          <dgm:bulletEnabled val="1"/>
        </dgm:presLayoutVars>
      </dgm:prSet>
      <dgm:spPr/>
    </dgm:pt>
    <dgm:pt modelId="{283E3A18-FE57-4559-AEEA-B6BDC9E932D0}" type="pres">
      <dgm:prSet presAssocID="{5BB7167B-B9CB-44D3-89C6-A185558929F1}" presName="ellipse7" presStyleLbl="vennNode1" presStyleIdx="6" presStyleCnt="7">
        <dgm:presLayoutVars>
          <dgm:bulletEnabled val="1"/>
        </dgm:presLayoutVars>
      </dgm:prSet>
      <dgm:spPr/>
    </dgm:pt>
  </dgm:ptLst>
  <dgm:cxnLst>
    <dgm:cxn modelId="{A381FF04-E654-42DC-B077-4E5BE5732FEF}" type="presOf" srcId="{2F8A69EF-FC5E-40CA-B360-2FCBD996A33A}" destId="{0053FB39-22BF-4E76-9C3E-469C284849F3}" srcOrd="0" destOrd="6" presId="urn:microsoft.com/office/officeart/2005/8/layout/rings+Icon"/>
    <dgm:cxn modelId="{DEFF7505-3C7E-4CB8-ABE7-CC1A488FFE1F}" type="presOf" srcId="{AD595FB7-1660-423B-A0D6-C65EC52652DC}" destId="{0053FB39-22BF-4E76-9C3E-469C284849F3}" srcOrd="0" destOrd="1" presId="urn:microsoft.com/office/officeart/2005/8/layout/rings+Icon"/>
    <dgm:cxn modelId="{758B0F07-5859-4C1B-8942-B28D9BA3B852}" srcId="{E7D25229-9F7A-4316-9A0B-24282DC13E55}" destId="{B474736B-3384-4E10-9230-A6F01B3BBBCB}" srcOrd="3" destOrd="0" parTransId="{3C637F79-DA95-4022-93FA-E0B57BF62C51}" sibTransId="{39720A40-4AAE-4FC1-AAEE-C428F6EC09E9}"/>
    <dgm:cxn modelId="{59CBCE07-3266-4A3A-88DD-B182697220C6}" type="presOf" srcId="{CD317463-D335-4DFF-8D69-4DEF14C63617}" destId="{0053FB39-22BF-4E76-9C3E-469C284849F3}" srcOrd="0" destOrd="3" presId="urn:microsoft.com/office/officeart/2005/8/layout/rings+Icon"/>
    <dgm:cxn modelId="{AD15070F-AB03-444B-8F49-F1AC77FB021F}" srcId="{5BB7167B-B9CB-44D3-89C6-A185558929F1}" destId="{2A17A53F-66BB-4DA4-A2AE-FD5F2588A5F6}" srcOrd="5" destOrd="0" parTransId="{D6A2119D-84AC-4C09-BAB9-5679022E22E9}" sibTransId="{C1107C4B-EC56-41B7-BD81-5FCE5BFBC3CA}"/>
    <dgm:cxn modelId="{D06E6D11-6152-4799-B020-3D5F09339A18}" srcId="{E7D25229-9F7A-4316-9A0B-24282DC13E55}" destId="{AD595FB7-1660-423B-A0D6-C65EC52652DC}" srcOrd="0" destOrd="0" parTransId="{F8FFD867-7151-4E78-92AA-72A942099FE2}" sibTransId="{C2D0D51A-19C2-40D3-A1C2-01254B81492E}"/>
    <dgm:cxn modelId="{23806316-6E55-4E37-B8FE-10512ABC3018}" type="presOf" srcId="{67FA35D3-A7F8-4A1A-810B-CD59AB36DF29}" destId="{DA177209-9F0F-4C87-81A0-7D4A94FF1243}" srcOrd="0" destOrd="0" presId="urn:microsoft.com/office/officeart/2005/8/layout/rings+Icon"/>
    <dgm:cxn modelId="{446BD32B-69F3-4971-A562-745027D0196B}" srcId="{5BB7167B-B9CB-44D3-89C6-A185558929F1}" destId="{8A17E4E2-533D-48E9-B7B2-187A8C9F4B98}" srcOrd="4" destOrd="0" parTransId="{7688DDBC-F3FF-4247-91EF-F3E37B65D68B}" sibTransId="{DE385D6B-B14D-4825-B61D-64604BD40AFE}"/>
    <dgm:cxn modelId="{BD513A3F-AF3A-4357-93FC-6F2EAB7DF80E}" type="presOf" srcId="{21433CB7-2CC2-4BEE-85AA-7698F3E6F828}" destId="{0053FB39-22BF-4E76-9C3E-469C284849F3}" srcOrd="0" destOrd="7" presId="urn:microsoft.com/office/officeart/2005/8/layout/rings+Icon"/>
    <dgm:cxn modelId="{592ADF46-F402-4C47-B3E9-3B2F1F2F5058}" type="presOf" srcId="{E7D25229-9F7A-4316-9A0B-24282DC13E55}" destId="{0053FB39-22BF-4E76-9C3E-469C284849F3}" srcOrd="0" destOrd="0" presId="urn:microsoft.com/office/officeart/2005/8/layout/rings+Icon"/>
    <dgm:cxn modelId="{2C378947-E01A-4ABC-9ADF-7B40E91BE5AE}" type="presOf" srcId="{B474736B-3384-4E10-9230-A6F01B3BBBCB}" destId="{0053FB39-22BF-4E76-9C3E-469C284849F3}" srcOrd="0" destOrd="4" presId="urn:microsoft.com/office/officeart/2005/8/layout/rings+Icon"/>
    <dgm:cxn modelId="{F20A1D68-7D6E-435A-B757-CF38F6D8EFF6}" srcId="{5BB7167B-B9CB-44D3-89C6-A185558929F1}" destId="{1A81862C-EE86-41C8-9A23-9A13B3230138}" srcOrd="6" destOrd="0" parTransId="{A23A236C-2F1E-4CEB-AF31-8BEAF04503CC}" sibTransId="{F893993F-B829-4E9A-B145-2297B674D671}"/>
    <dgm:cxn modelId="{080B8F48-F4B7-452E-A428-A9BCF9A03418}" srcId="{5BB7167B-B9CB-44D3-89C6-A185558929F1}" destId="{E7D25229-9F7A-4316-9A0B-24282DC13E55}" srcOrd="0" destOrd="0" parTransId="{1274ED24-84E3-41D5-AD62-A477E86D4246}" sibTransId="{743888BE-4669-4DEE-8210-26036943ADE2}"/>
    <dgm:cxn modelId="{FA45D74D-CAF1-4423-B58E-384EC23AB529}" srcId="{5BB7167B-B9CB-44D3-89C6-A185558929F1}" destId="{D67E2C7C-231A-41A3-A931-1F0FE5DF4E5B}" srcOrd="2" destOrd="0" parTransId="{F829DD77-D193-401E-9BBE-251C2E780672}" sibTransId="{3BB068A4-6759-449A-870A-659627865F15}"/>
    <dgm:cxn modelId="{98647B53-7118-4128-8BAE-084054F29FB8}" srcId="{5BB7167B-B9CB-44D3-89C6-A185558929F1}" destId="{D48D9389-C0EE-4E3A-A939-D56FE0549B73}" srcOrd="1" destOrd="0" parTransId="{780CEE84-F1BB-4C82-A09D-D7D2E7A68204}" sibTransId="{5016ADD3-0FFA-42D5-9495-BE2124942117}"/>
    <dgm:cxn modelId="{FDD6A856-389B-4424-BD77-54ED3295B167}" srcId="{E7D25229-9F7A-4316-9A0B-24282DC13E55}" destId="{CA8F65AB-A00A-4615-8873-399F6B277046}" srcOrd="1" destOrd="0" parTransId="{35A30F8E-1A9B-4421-8D13-BAEDBF748296}" sibTransId="{C2319D45-0C9B-4F10-B490-2103DCB7483C}"/>
    <dgm:cxn modelId="{1804BA77-6C59-4CB3-ADA7-881F18CAF740}" type="presOf" srcId="{2A17A53F-66BB-4DA4-A2AE-FD5F2588A5F6}" destId="{0894F985-23CD-4401-A1B5-C24D7170F65C}" srcOrd="0" destOrd="0" presId="urn:microsoft.com/office/officeart/2005/8/layout/rings+Icon"/>
    <dgm:cxn modelId="{C033DB95-2DE4-4212-83BA-1D45D5EE1809}" type="presOf" srcId="{CDC54BBD-3290-4931-9E6B-1905EFF07888}" destId="{0053FB39-22BF-4E76-9C3E-469C284849F3}" srcOrd="0" destOrd="5" presId="urn:microsoft.com/office/officeart/2005/8/layout/rings+Icon"/>
    <dgm:cxn modelId="{7054619D-107E-4609-9DF4-7DADC3A1931C}" type="presOf" srcId="{8A17E4E2-533D-48E9-B7B2-187A8C9F4B98}" destId="{AA220854-2154-465B-AC49-5BAC83012061}" srcOrd="0" destOrd="0" presId="urn:microsoft.com/office/officeart/2005/8/layout/rings+Icon"/>
    <dgm:cxn modelId="{449F349F-5766-43E9-83F4-C4D70B730075}" type="presOf" srcId="{1A81862C-EE86-41C8-9A23-9A13B3230138}" destId="{283E3A18-FE57-4559-AEEA-B6BDC9E932D0}" srcOrd="0" destOrd="0" presId="urn:microsoft.com/office/officeart/2005/8/layout/rings+Icon"/>
    <dgm:cxn modelId="{A45004B9-A864-4B26-96D5-77FD36F402F0}" srcId="{E7D25229-9F7A-4316-9A0B-24282DC13E55}" destId="{21433CB7-2CC2-4BEE-85AA-7698F3E6F828}" srcOrd="6" destOrd="0" parTransId="{725D2F5A-4769-4913-9658-4C3365BD2461}" sibTransId="{921143B0-6277-48FB-84EC-CDD2D725667D}"/>
    <dgm:cxn modelId="{754F21C1-823B-4C9F-8E62-4E35362FC243}" srcId="{E7D25229-9F7A-4316-9A0B-24282DC13E55}" destId="{CDC54BBD-3290-4931-9E6B-1905EFF07888}" srcOrd="4" destOrd="0" parTransId="{272C0749-0414-4859-9ED4-7C1D80136E7A}" sibTransId="{FD2FA74A-C52B-473F-B2CE-3ABB797EBFCA}"/>
    <dgm:cxn modelId="{F1595BC2-7EC8-4E68-85B5-F241499AC829}" type="presOf" srcId="{D48D9389-C0EE-4E3A-A939-D56FE0549B73}" destId="{C6881BCC-9967-4AF3-B65F-D6899E89487C}" srcOrd="0" destOrd="0" presId="urn:microsoft.com/office/officeart/2005/8/layout/rings+Icon"/>
    <dgm:cxn modelId="{AC271ED0-CA8F-4047-B3E2-1E42121BFBBD}" srcId="{E7D25229-9F7A-4316-9A0B-24282DC13E55}" destId="{2F8A69EF-FC5E-40CA-B360-2FCBD996A33A}" srcOrd="5" destOrd="0" parTransId="{D5F56490-F843-4EEA-A424-71D8624DFD16}" sibTransId="{CB5E8AC5-E174-497A-907B-8DFAAC740A03}"/>
    <dgm:cxn modelId="{5849C5D8-9F55-42E5-9896-F3F9D371463D}" type="presOf" srcId="{CA8F65AB-A00A-4615-8873-399F6B277046}" destId="{0053FB39-22BF-4E76-9C3E-469C284849F3}" srcOrd="0" destOrd="2" presId="urn:microsoft.com/office/officeart/2005/8/layout/rings+Icon"/>
    <dgm:cxn modelId="{904F41DB-D307-4161-9355-DE4783429DBA}" srcId="{E7D25229-9F7A-4316-9A0B-24282DC13E55}" destId="{CD317463-D335-4DFF-8D69-4DEF14C63617}" srcOrd="2" destOrd="0" parTransId="{92EA1698-7CC9-407B-99A0-537748FF5279}" sibTransId="{101C87DF-50AD-420A-8D10-D5B7D64925E5}"/>
    <dgm:cxn modelId="{970F24E7-25EC-49C2-AE19-FE0A4A478B70}" type="presOf" srcId="{5BB7167B-B9CB-44D3-89C6-A185558929F1}" destId="{A7106D4B-EE55-4828-9517-F8F329F3E377}" srcOrd="0" destOrd="0" presId="urn:microsoft.com/office/officeart/2005/8/layout/rings+Icon"/>
    <dgm:cxn modelId="{587F61F7-8E69-4824-B062-BA5A09161742}" srcId="{5BB7167B-B9CB-44D3-89C6-A185558929F1}" destId="{67FA35D3-A7F8-4A1A-810B-CD59AB36DF29}" srcOrd="3" destOrd="0" parTransId="{2A7B9564-0A16-4D5E-A128-798EFFBD5BEB}" sibTransId="{E4414341-9DCB-4B56-BB75-0CFBD7C0D54E}"/>
    <dgm:cxn modelId="{FF6B00FD-D422-44C9-AC22-09B45CE90843}" type="presOf" srcId="{D67E2C7C-231A-41A3-A931-1F0FE5DF4E5B}" destId="{DFC86220-4441-4DCB-AEA7-BAC893EC9733}" srcOrd="0" destOrd="0" presId="urn:microsoft.com/office/officeart/2005/8/layout/rings+Icon"/>
    <dgm:cxn modelId="{1E021C24-9299-45DB-B2A8-78509C9DB811}" type="presParOf" srcId="{A7106D4B-EE55-4828-9517-F8F329F3E377}" destId="{0053FB39-22BF-4E76-9C3E-469C284849F3}" srcOrd="0" destOrd="0" presId="urn:microsoft.com/office/officeart/2005/8/layout/rings+Icon"/>
    <dgm:cxn modelId="{CA2BCBC6-E55A-48FD-AEBA-ADE1921B005F}" type="presParOf" srcId="{A7106D4B-EE55-4828-9517-F8F329F3E377}" destId="{C6881BCC-9967-4AF3-B65F-D6899E89487C}" srcOrd="1" destOrd="0" presId="urn:microsoft.com/office/officeart/2005/8/layout/rings+Icon"/>
    <dgm:cxn modelId="{56F7C388-6329-47B6-89AC-85E5A4899FD4}" type="presParOf" srcId="{A7106D4B-EE55-4828-9517-F8F329F3E377}" destId="{DFC86220-4441-4DCB-AEA7-BAC893EC9733}" srcOrd="2" destOrd="0" presId="urn:microsoft.com/office/officeart/2005/8/layout/rings+Icon"/>
    <dgm:cxn modelId="{2B62BEA3-101A-42CD-8E8B-6C5D0F1B69CB}" type="presParOf" srcId="{A7106D4B-EE55-4828-9517-F8F329F3E377}" destId="{DA177209-9F0F-4C87-81A0-7D4A94FF1243}" srcOrd="3" destOrd="0" presId="urn:microsoft.com/office/officeart/2005/8/layout/rings+Icon"/>
    <dgm:cxn modelId="{4B4A9CF0-555B-4D8A-825E-81655FFC4F1E}" type="presParOf" srcId="{A7106D4B-EE55-4828-9517-F8F329F3E377}" destId="{AA220854-2154-465B-AC49-5BAC83012061}" srcOrd="4" destOrd="0" presId="urn:microsoft.com/office/officeart/2005/8/layout/rings+Icon"/>
    <dgm:cxn modelId="{39D2C305-901B-474B-BCED-893329ED0441}" type="presParOf" srcId="{A7106D4B-EE55-4828-9517-F8F329F3E377}" destId="{0894F985-23CD-4401-A1B5-C24D7170F65C}" srcOrd="5" destOrd="0" presId="urn:microsoft.com/office/officeart/2005/8/layout/rings+Icon"/>
    <dgm:cxn modelId="{87A4B0FA-AE01-47DC-AE4A-06EC0BB0673C}" type="presParOf" srcId="{A7106D4B-EE55-4828-9517-F8F329F3E377}" destId="{283E3A18-FE57-4559-AEEA-B6BDC9E932D0}" srcOrd="6"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3FB39-22BF-4E76-9C3E-469C284849F3}">
      <dsp:nvSpPr>
        <dsp:cNvPr id="0" name=""/>
        <dsp:cNvSpPr/>
      </dsp:nvSpPr>
      <dsp:spPr>
        <a:xfrm>
          <a:off x="0" y="952102"/>
          <a:ext cx="2226144" cy="2226182"/>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Continuum of Care (CoC)</a:t>
          </a:r>
          <a:endParaRPr lang="en-US" sz="1600" kern="1200" dirty="0"/>
        </a:p>
        <a:p>
          <a:pPr marL="57150" lvl="1" indent="-57150" algn="l" defTabSz="400050">
            <a:lnSpc>
              <a:spcPct val="90000"/>
            </a:lnSpc>
            <a:spcBef>
              <a:spcPct val="0"/>
            </a:spcBef>
            <a:spcAft>
              <a:spcPct val="15000"/>
            </a:spcAft>
            <a:buChar char="•"/>
          </a:pPr>
          <a:endParaRPr lang="en-US" sz="900" kern="1200" dirty="0"/>
        </a:p>
        <a:p>
          <a:pPr marL="57150" lvl="1" indent="-57150" algn="l" defTabSz="400050">
            <a:lnSpc>
              <a:spcPct val="90000"/>
            </a:lnSpc>
            <a:spcBef>
              <a:spcPct val="0"/>
            </a:spcBef>
            <a:spcAft>
              <a:spcPct val="15000"/>
            </a:spcAft>
            <a:buChar char="•"/>
          </a:pPr>
          <a:endParaRPr lang="en-US" sz="900" kern="1200" dirty="0"/>
        </a:p>
        <a:p>
          <a:pPr marL="57150" lvl="1" indent="-57150" algn="l" defTabSz="400050">
            <a:lnSpc>
              <a:spcPct val="90000"/>
            </a:lnSpc>
            <a:spcBef>
              <a:spcPct val="0"/>
            </a:spcBef>
            <a:spcAft>
              <a:spcPct val="15000"/>
            </a:spcAft>
            <a:buChar char="•"/>
          </a:pPr>
          <a:endParaRPr lang="en-US" sz="900" kern="1200" dirty="0"/>
        </a:p>
        <a:p>
          <a:pPr marL="57150" lvl="1" indent="-57150" algn="l" defTabSz="400050">
            <a:lnSpc>
              <a:spcPct val="90000"/>
            </a:lnSpc>
            <a:spcBef>
              <a:spcPct val="0"/>
            </a:spcBef>
            <a:spcAft>
              <a:spcPct val="15000"/>
            </a:spcAft>
            <a:buChar char="•"/>
          </a:pPr>
          <a:endParaRPr lang="en-US" sz="900" kern="1200" dirty="0"/>
        </a:p>
        <a:p>
          <a:pPr marL="57150" lvl="1" indent="-57150" algn="l" defTabSz="400050">
            <a:lnSpc>
              <a:spcPct val="90000"/>
            </a:lnSpc>
            <a:spcBef>
              <a:spcPct val="0"/>
            </a:spcBef>
            <a:spcAft>
              <a:spcPct val="15000"/>
            </a:spcAft>
            <a:buChar char="•"/>
          </a:pPr>
          <a:endParaRPr lang="en-US" sz="900" kern="1200" dirty="0"/>
        </a:p>
        <a:p>
          <a:pPr marL="57150" lvl="1" indent="-57150" algn="l" defTabSz="400050">
            <a:lnSpc>
              <a:spcPct val="90000"/>
            </a:lnSpc>
            <a:spcBef>
              <a:spcPct val="0"/>
            </a:spcBef>
            <a:spcAft>
              <a:spcPct val="15000"/>
            </a:spcAft>
            <a:buChar char="•"/>
          </a:pPr>
          <a:endParaRPr lang="en-US" sz="900" kern="1200" dirty="0"/>
        </a:p>
        <a:p>
          <a:pPr marL="57150" lvl="1" indent="-57150" algn="l" defTabSz="400050">
            <a:lnSpc>
              <a:spcPct val="90000"/>
            </a:lnSpc>
            <a:spcBef>
              <a:spcPct val="0"/>
            </a:spcBef>
            <a:spcAft>
              <a:spcPct val="15000"/>
            </a:spcAft>
            <a:buChar char="•"/>
          </a:pPr>
          <a:endParaRPr lang="en-US" sz="900" kern="1200" dirty="0"/>
        </a:p>
      </dsp:txBody>
      <dsp:txXfrm>
        <a:off x="326011" y="1278119"/>
        <a:ext cx="1574122" cy="1574148"/>
      </dsp:txXfrm>
    </dsp:sp>
    <dsp:sp modelId="{C6881BCC-9967-4AF3-B65F-D6899E89487C}">
      <dsp:nvSpPr>
        <dsp:cNvPr id="0" name=""/>
        <dsp:cNvSpPr/>
      </dsp:nvSpPr>
      <dsp:spPr>
        <a:xfrm>
          <a:off x="1139822" y="2571093"/>
          <a:ext cx="2226144" cy="2226182"/>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Service Providers</a:t>
          </a:r>
        </a:p>
      </dsp:txBody>
      <dsp:txXfrm>
        <a:off x="1465833" y="2897110"/>
        <a:ext cx="1574122" cy="1574148"/>
      </dsp:txXfrm>
    </dsp:sp>
    <dsp:sp modelId="{DFC86220-4441-4DCB-AEA7-BAC893EC9733}">
      <dsp:nvSpPr>
        <dsp:cNvPr id="0" name=""/>
        <dsp:cNvSpPr/>
      </dsp:nvSpPr>
      <dsp:spPr>
        <a:xfrm>
          <a:off x="2280551" y="933046"/>
          <a:ext cx="2226144" cy="2226182"/>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School Districts</a:t>
          </a:r>
        </a:p>
      </dsp:txBody>
      <dsp:txXfrm>
        <a:off x="2606562" y="1259063"/>
        <a:ext cx="1574122" cy="1574148"/>
      </dsp:txXfrm>
    </dsp:sp>
    <dsp:sp modelId="{DA177209-9F0F-4C87-81A0-7D4A94FF1243}">
      <dsp:nvSpPr>
        <dsp:cNvPr id="0" name=""/>
        <dsp:cNvSpPr/>
      </dsp:nvSpPr>
      <dsp:spPr>
        <a:xfrm>
          <a:off x="3420374" y="2571093"/>
          <a:ext cx="2226144" cy="2226182"/>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Housing Authorities</a:t>
          </a:r>
        </a:p>
      </dsp:txBody>
      <dsp:txXfrm>
        <a:off x="3746385" y="2897110"/>
        <a:ext cx="1574122" cy="1574148"/>
      </dsp:txXfrm>
    </dsp:sp>
    <dsp:sp modelId="{AA220854-2154-465B-AC49-5BAC83012061}">
      <dsp:nvSpPr>
        <dsp:cNvPr id="0" name=""/>
        <dsp:cNvSpPr/>
      </dsp:nvSpPr>
      <dsp:spPr>
        <a:xfrm>
          <a:off x="4561103" y="933046"/>
          <a:ext cx="2226144" cy="2226182"/>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Behavioral Health</a:t>
          </a:r>
        </a:p>
        <a:p>
          <a:pPr marL="0" lvl="0" indent="0" algn="ctr" defTabSz="889000">
            <a:lnSpc>
              <a:spcPct val="90000"/>
            </a:lnSpc>
            <a:spcBef>
              <a:spcPct val="0"/>
            </a:spcBef>
            <a:spcAft>
              <a:spcPct val="35000"/>
            </a:spcAft>
            <a:buNone/>
          </a:pPr>
          <a:r>
            <a:rPr lang="en-US" sz="2000" kern="1200" dirty="0"/>
            <a:t> </a:t>
          </a:r>
          <a:r>
            <a:rPr lang="en-US" sz="1300" kern="1200" dirty="0"/>
            <a:t>(Mental Health and Substance Use Services)</a:t>
          </a:r>
        </a:p>
      </dsp:txBody>
      <dsp:txXfrm>
        <a:off x="4887114" y="1259063"/>
        <a:ext cx="1574122" cy="1574148"/>
      </dsp:txXfrm>
    </dsp:sp>
    <dsp:sp modelId="{0894F985-23CD-4401-A1B5-C24D7170F65C}">
      <dsp:nvSpPr>
        <dsp:cNvPr id="0" name=""/>
        <dsp:cNvSpPr/>
      </dsp:nvSpPr>
      <dsp:spPr>
        <a:xfrm>
          <a:off x="5700925" y="2571093"/>
          <a:ext cx="2226144" cy="2226182"/>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Cities and Tribal Communities</a:t>
          </a:r>
        </a:p>
      </dsp:txBody>
      <dsp:txXfrm>
        <a:off x="6026936" y="2897110"/>
        <a:ext cx="1574122" cy="1574148"/>
      </dsp:txXfrm>
    </dsp:sp>
    <dsp:sp modelId="{283E3A18-FE57-4559-AEEA-B6BDC9E932D0}">
      <dsp:nvSpPr>
        <dsp:cNvPr id="0" name=""/>
        <dsp:cNvSpPr/>
      </dsp:nvSpPr>
      <dsp:spPr>
        <a:xfrm>
          <a:off x="6841655" y="933046"/>
          <a:ext cx="2226144" cy="2226182"/>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Affordable Housing Developers &amp; Landlords</a:t>
          </a:r>
        </a:p>
      </dsp:txBody>
      <dsp:txXfrm>
        <a:off x="7167666" y="1259063"/>
        <a:ext cx="1574122" cy="1574148"/>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69745"/>
          </a:xfrm>
          <a:prstGeom prst="rect">
            <a:avLst/>
          </a:prstGeom>
        </p:spPr>
        <p:txBody>
          <a:bodyPr vert="horz" lIns="92464" tIns="46232" rIns="92464" bIns="46232" rtlCol="0"/>
          <a:lstStyle>
            <a:lvl1pPr algn="l">
              <a:defRPr sz="1200"/>
            </a:lvl1pPr>
          </a:lstStyle>
          <a:p>
            <a:endParaRPr lang="en-US" dirty="0"/>
          </a:p>
        </p:txBody>
      </p:sp>
      <p:sp>
        <p:nvSpPr>
          <p:cNvPr id="3" name="Date Placeholder 2"/>
          <p:cNvSpPr>
            <a:spLocks noGrp="1"/>
          </p:cNvSpPr>
          <p:nvPr>
            <p:ph type="dt" sz="quarter" idx="1"/>
          </p:nvPr>
        </p:nvSpPr>
        <p:spPr>
          <a:xfrm>
            <a:off x="4022485" y="0"/>
            <a:ext cx="3078383" cy="469745"/>
          </a:xfrm>
          <a:prstGeom prst="rect">
            <a:avLst/>
          </a:prstGeom>
        </p:spPr>
        <p:txBody>
          <a:bodyPr vert="horz" lIns="92464" tIns="46232" rIns="92464" bIns="46232" rtlCol="0"/>
          <a:lstStyle>
            <a:lvl1pPr algn="r">
              <a:defRPr sz="1200"/>
            </a:lvl1pPr>
          </a:lstStyle>
          <a:p>
            <a:fld id="{273C1ACC-DF97-47FE-849E-402F088A1E35}" type="datetimeFigureOut">
              <a:rPr lang="en-US" smtClean="0"/>
              <a:t>9/13/2022</a:t>
            </a:fld>
            <a:endParaRPr lang="en-US" dirty="0"/>
          </a:p>
        </p:txBody>
      </p:sp>
      <p:sp>
        <p:nvSpPr>
          <p:cNvPr id="4" name="Footer Placeholder 3"/>
          <p:cNvSpPr>
            <a:spLocks noGrp="1"/>
          </p:cNvSpPr>
          <p:nvPr>
            <p:ph type="ftr" sz="quarter" idx="2"/>
          </p:nvPr>
        </p:nvSpPr>
        <p:spPr>
          <a:xfrm>
            <a:off x="0" y="8917127"/>
            <a:ext cx="3078383" cy="469745"/>
          </a:xfrm>
          <a:prstGeom prst="rect">
            <a:avLst/>
          </a:prstGeom>
        </p:spPr>
        <p:txBody>
          <a:bodyPr vert="horz" lIns="92464" tIns="46232" rIns="92464" bIns="46232"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2485" y="8917127"/>
            <a:ext cx="3078383" cy="469745"/>
          </a:xfrm>
          <a:prstGeom prst="rect">
            <a:avLst/>
          </a:prstGeom>
        </p:spPr>
        <p:txBody>
          <a:bodyPr vert="horz" lIns="92464" tIns="46232" rIns="92464" bIns="46232" rtlCol="0" anchor="b"/>
          <a:lstStyle>
            <a:lvl1pPr algn="r">
              <a:defRPr sz="1200"/>
            </a:lvl1pPr>
          </a:lstStyle>
          <a:p>
            <a:fld id="{BD732A15-36DC-4129-AF30-482CF6294E4A}" type="slidenum">
              <a:rPr lang="en-US" smtClean="0"/>
              <a:t>‹#›</a:t>
            </a:fld>
            <a:endParaRPr lang="en-US" dirty="0"/>
          </a:p>
        </p:txBody>
      </p:sp>
    </p:spTree>
    <p:extLst>
      <p:ext uri="{BB962C8B-B14F-4D97-AF65-F5344CB8AC3E}">
        <p14:creationId xmlns:p14="http://schemas.microsoft.com/office/powerpoint/2010/main" val="1583720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69745"/>
          </a:xfrm>
          <a:prstGeom prst="rect">
            <a:avLst/>
          </a:prstGeom>
        </p:spPr>
        <p:txBody>
          <a:bodyPr vert="horz" lIns="92464" tIns="46232" rIns="92464" bIns="46232" rtlCol="0"/>
          <a:lstStyle>
            <a:lvl1pPr algn="l">
              <a:defRPr sz="1200"/>
            </a:lvl1pPr>
          </a:lstStyle>
          <a:p>
            <a:endParaRPr lang="en-US" dirty="0"/>
          </a:p>
        </p:txBody>
      </p:sp>
      <p:sp>
        <p:nvSpPr>
          <p:cNvPr id="3" name="Date Placeholder 2"/>
          <p:cNvSpPr>
            <a:spLocks noGrp="1"/>
          </p:cNvSpPr>
          <p:nvPr>
            <p:ph type="dt" idx="1"/>
          </p:nvPr>
        </p:nvSpPr>
        <p:spPr>
          <a:xfrm>
            <a:off x="4022485" y="0"/>
            <a:ext cx="3078383" cy="469745"/>
          </a:xfrm>
          <a:prstGeom prst="rect">
            <a:avLst/>
          </a:prstGeom>
        </p:spPr>
        <p:txBody>
          <a:bodyPr vert="horz" lIns="92464" tIns="46232" rIns="92464" bIns="46232" rtlCol="0"/>
          <a:lstStyle>
            <a:lvl1pPr algn="r">
              <a:defRPr sz="1200"/>
            </a:lvl1pPr>
          </a:lstStyle>
          <a:p>
            <a:fld id="{FC52361B-D1E4-400B-AA6A-57F4E0D74E16}" type="datetimeFigureOut">
              <a:rPr lang="en-US" smtClean="0"/>
              <a:t>9/13/2022</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2464" tIns="46232" rIns="92464" bIns="46232" rtlCol="0" anchor="ctr"/>
          <a:lstStyle/>
          <a:p>
            <a:endParaRPr lang="en-US" dirty="0"/>
          </a:p>
        </p:txBody>
      </p:sp>
      <p:sp>
        <p:nvSpPr>
          <p:cNvPr id="5" name="Notes Placeholder 4"/>
          <p:cNvSpPr>
            <a:spLocks noGrp="1"/>
          </p:cNvSpPr>
          <p:nvPr>
            <p:ph type="body" sz="quarter" idx="3"/>
          </p:nvPr>
        </p:nvSpPr>
        <p:spPr>
          <a:xfrm>
            <a:off x="710891" y="4460167"/>
            <a:ext cx="5680693" cy="4224494"/>
          </a:xfrm>
          <a:prstGeom prst="rect">
            <a:avLst/>
          </a:prstGeom>
        </p:spPr>
        <p:txBody>
          <a:bodyPr vert="horz" lIns="92464" tIns="46232" rIns="92464" bIns="462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127"/>
            <a:ext cx="3078383" cy="469745"/>
          </a:xfrm>
          <a:prstGeom prst="rect">
            <a:avLst/>
          </a:prstGeom>
        </p:spPr>
        <p:txBody>
          <a:bodyPr vert="horz" lIns="92464" tIns="46232" rIns="92464" bIns="4623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2485" y="8917127"/>
            <a:ext cx="3078383" cy="469745"/>
          </a:xfrm>
          <a:prstGeom prst="rect">
            <a:avLst/>
          </a:prstGeom>
        </p:spPr>
        <p:txBody>
          <a:bodyPr vert="horz" lIns="92464" tIns="46232" rIns="92464" bIns="46232" rtlCol="0" anchor="b"/>
          <a:lstStyle>
            <a:lvl1pPr algn="r">
              <a:defRPr sz="1200"/>
            </a:lvl1pPr>
          </a:lstStyle>
          <a:p>
            <a:fld id="{3D947D4B-57D4-4CB6-8E2C-3A5E15F2CAE2}" type="slidenum">
              <a:rPr lang="en-US" smtClean="0"/>
              <a:t>‹#›</a:t>
            </a:fld>
            <a:endParaRPr lang="en-US" dirty="0"/>
          </a:p>
        </p:txBody>
      </p:sp>
    </p:spTree>
    <p:extLst>
      <p:ext uri="{BB962C8B-B14F-4D97-AF65-F5344CB8AC3E}">
        <p14:creationId xmlns:p14="http://schemas.microsoft.com/office/powerpoint/2010/main" val="2211503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hangewellproject.com/events/racial-equity-series-session-3-learning-communities-opportunity-for-peers-to-speak-with-peer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clasocialwelfare.co1.qualtrics.com/jfe/form/SV_1TyCHmYF7HU3yui"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47D4B-57D4-4CB6-8E2C-3A5E15F2CAE2}" type="slidenum">
              <a:rPr lang="en-US" smtClean="0"/>
              <a:t>1</a:t>
            </a:fld>
            <a:endParaRPr lang="en-US" dirty="0"/>
          </a:p>
        </p:txBody>
      </p:sp>
    </p:spTree>
    <p:extLst>
      <p:ext uri="{BB962C8B-B14F-4D97-AF65-F5344CB8AC3E}">
        <p14:creationId xmlns:p14="http://schemas.microsoft.com/office/powerpoint/2010/main" val="1619382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947D4B-57D4-4CB6-8E2C-3A5E15F2CAE2}" type="slidenum">
              <a:rPr lang="en-US" smtClean="0"/>
              <a:t>10</a:t>
            </a:fld>
            <a:endParaRPr lang="en-US" dirty="0"/>
          </a:p>
        </p:txBody>
      </p:sp>
    </p:spTree>
    <p:extLst>
      <p:ext uri="{BB962C8B-B14F-4D97-AF65-F5344CB8AC3E}">
        <p14:creationId xmlns:p14="http://schemas.microsoft.com/office/powerpoint/2010/main" val="1559301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5:notes"/>
          <p:cNvSpPr txBox="1">
            <a:spLocks noGrp="1"/>
          </p:cNvSpPr>
          <p:nvPr>
            <p:ph type="body" idx="1"/>
          </p:nvPr>
        </p:nvSpPr>
        <p:spPr>
          <a:xfrm>
            <a:off x="694807" y="4386418"/>
            <a:ext cx="5558459" cy="4155555"/>
          </a:xfrm>
          <a:prstGeom prst="rect">
            <a:avLst/>
          </a:prstGeom>
          <a:noFill/>
          <a:ln>
            <a:noFill/>
          </a:ln>
        </p:spPr>
        <p:txBody>
          <a:bodyPr spcFirstLastPara="1" wrap="square" lIns="92449" tIns="92449" rIns="92449" bIns="92449" anchor="t" anchorCtr="0">
            <a:noAutofit/>
          </a:bodyPr>
          <a:lstStyle/>
          <a:p>
            <a:pPr>
              <a:buSzPts val="1100"/>
            </a:pPr>
            <a:endParaRPr dirty="0"/>
          </a:p>
        </p:txBody>
      </p:sp>
      <p:sp>
        <p:nvSpPr>
          <p:cNvPr id="79" name="Google Shape;79;p5:notes"/>
          <p:cNvSpPr>
            <a:spLocks noGrp="1" noRot="1" noChangeAspect="1"/>
          </p:cNvSpPr>
          <p:nvPr>
            <p:ph type="sldImg" idx="2"/>
          </p:nvPr>
        </p:nvSpPr>
        <p:spPr>
          <a:xfrm>
            <a:off x="116363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947D4B-57D4-4CB6-8E2C-3A5E15F2CAE2}" type="slidenum">
              <a:rPr lang="en-US" smtClean="0"/>
              <a:t>12</a:t>
            </a:fld>
            <a:endParaRPr lang="en-US" dirty="0"/>
          </a:p>
        </p:txBody>
      </p:sp>
    </p:spTree>
    <p:extLst>
      <p:ext uri="{BB962C8B-B14F-4D97-AF65-F5344CB8AC3E}">
        <p14:creationId xmlns:p14="http://schemas.microsoft.com/office/powerpoint/2010/main" val="955720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947D4B-57D4-4CB6-8E2C-3A5E15F2CAE2}" type="slidenum">
              <a:rPr lang="en-US" smtClean="0"/>
              <a:t>13</a:t>
            </a:fld>
            <a:endParaRPr lang="en-US" dirty="0"/>
          </a:p>
        </p:txBody>
      </p:sp>
    </p:spTree>
    <p:extLst>
      <p:ext uri="{BB962C8B-B14F-4D97-AF65-F5344CB8AC3E}">
        <p14:creationId xmlns:p14="http://schemas.microsoft.com/office/powerpoint/2010/main" val="1200475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947D4B-57D4-4CB6-8E2C-3A5E15F2CAE2}" type="slidenum">
              <a:rPr lang="en-US" smtClean="0"/>
              <a:t>14</a:t>
            </a:fld>
            <a:endParaRPr lang="en-US" dirty="0"/>
          </a:p>
        </p:txBody>
      </p:sp>
    </p:spTree>
    <p:extLst>
      <p:ext uri="{BB962C8B-B14F-4D97-AF65-F5344CB8AC3E}">
        <p14:creationId xmlns:p14="http://schemas.microsoft.com/office/powerpoint/2010/main" val="1630721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947D4B-57D4-4CB6-8E2C-3A5E15F2CAE2}" type="slidenum">
              <a:rPr lang="en-US" smtClean="0"/>
              <a:t>15</a:t>
            </a:fld>
            <a:endParaRPr lang="en-US" dirty="0"/>
          </a:p>
        </p:txBody>
      </p:sp>
    </p:spTree>
    <p:extLst>
      <p:ext uri="{BB962C8B-B14F-4D97-AF65-F5344CB8AC3E}">
        <p14:creationId xmlns:p14="http://schemas.microsoft.com/office/powerpoint/2010/main" val="2098307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947D4B-57D4-4CB6-8E2C-3A5E15F2CAE2}" type="slidenum">
              <a:rPr lang="en-US" smtClean="0"/>
              <a:t>16</a:t>
            </a:fld>
            <a:endParaRPr lang="en-US" dirty="0"/>
          </a:p>
        </p:txBody>
      </p:sp>
    </p:spTree>
    <p:extLst>
      <p:ext uri="{BB962C8B-B14F-4D97-AF65-F5344CB8AC3E}">
        <p14:creationId xmlns:p14="http://schemas.microsoft.com/office/powerpoint/2010/main" val="2662844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47D4B-57D4-4CB6-8E2C-3A5E15F2CAE2}" type="slidenum">
              <a:rPr lang="en-US" smtClean="0"/>
              <a:t>17</a:t>
            </a:fld>
            <a:endParaRPr lang="en-US" dirty="0"/>
          </a:p>
        </p:txBody>
      </p:sp>
    </p:spTree>
    <p:extLst>
      <p:ext uri="{BB962C8B-B14F-4D97-AF65-F5344CB8AC3E}">
        <p14:creationId xmlns:p14="http://schemas.microsoft.com/office/powerpoint/2010/main" val="4224846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D947D4B-57D4-4CB6-8E2C-3A5E15F2CAE2}" type="slidenum">
              <a:rPr lang="en-US" smtClean="0"/>
              <a:t>18</a:t>
            </a:fld>
            <a:endParaRPr lang="en-US" dirty="0"/>
          </a:p>
        </p:txBody>
      </p:sp>
    </p:spTree>
    <p:extLst>
      <p:ext uri="{BB962C8B-B14F-4D97-AF65-F5344CB8AC3E}">
        <p14:creationId xmlns:p14="http://schemas.microsoft.com/office/powerpoint/2010/main" val="1301763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47D4B-57D4-4CB6-8E2C-3A5E15F2CAE2}" type="slidenum">
              <a:rPr lang="en-US" smtClean="0"/>
              <a:t>19</a:t>
            </a:fld>
            <a:endParaRPr lang="en-US" dirty="0"/>
          </a:p>
        </p:txBody>
      </p:sp>
    </p:spTree>
    <p:extLst>
      <p:ext uri="{BB962C8B-B14F-4D97-AF65-F5344CB8AC3E}">
        <p14:creationId xmlns:p14="http://schemas.microsoft.com/office/powerpoint/2010/main" val="3181858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txBox="1">
            <a:spLocks noGrp="1"/>
          </p:cNvSpPr>
          <p:nvPr>
            <p:ph type="body" idx="1"/>
          </p:nvPr>
        </p:nvSpPr>
        <p:spPr>
          <a:xfrm>
            <a:off x="694807" y="4386418"/>
            <a:ext cx="5558459" cy="4155555"/>
          </a:xfrm>
          <a:prstGeom prst="rect">
            <a:avLst/>
          </a:prstGeom>
        </p:spPr>
        <p:txBody>
          <a:bodyPr spcFirstLastPara="1" wrap="square" lIns="92449" tIns="46212" rIns="92449" bIns="46212" anchor="t" anchorCtr="0">
            <a:noAutofit/>
          </a:bodyPr>
          <a:lstStyle/>
          <a:p>
            <a:endParaRPr lang="en-US" dirty="0"/>
          </a:p>
          <a:p>
            <a:endParaRPr lang="en-US" dirty="0">
              <a:ea typeface="Calibri"/>
              <a:cs typeface="Calibri"/>
            </a:endParaRPr>
          </a:p>
        </p:txBody>
      </p:sp>
      <p:sp>
        <p:nvSpPr>
          <p:cNvPr id="68" name="Google Shape;68;p1:notes"/>
          <p:cNvSpPr>
            <a:spLocks noGrp="1" noRot="1" noChangeAspect="1"/>
          </p:cNvSpPr>
          <p:nvPr>
            <p:ph type="sldImg" idx="2"/>
          </p:nvPr>
        </p:nvSpPr>
        <p:spPr>
          <a:xfrm>
            <a:off x="116363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b="1" dirty="0"/>
              <a:t>About our session:</a:t>
            </a:r>
            <a:endParaRPr lang="en-US" dirty="0"/>
          </a:p>
          <a:p>
            <a:r>
              <a:rPr lang="en-US" dirty="0"/>
              <a:t>We are offering three Learning Community Sessions on May 18th, </a:t>
            </a:r>
            <a:r>
              <a:rPr lang="en-US" b="1" dirty="0"/>
              <a:t>please select one to attend:</a:t>
            </a:r>
            <a:endParaRPr lang="en-US" dirty="0"/>
          </a:p>
          <a:p>
            <a:pPr marL="173370" indent="-173370">
              <a:buFont typeface="Arial"/>
              <a:buChar char="•"/>
            </a:pPr>
            <a:r>
              <a:rPr lang="en-US" dirty="0"/>
              <a:t>Large, condensed communities</a:t>
            </a:r>
            <a:endParaRPr lang="en-US" dirty="0">
              <a:cs typeface="Calibri"/>
            </a:endParaRPr>
          </a:p>
          <a:p>
            <a:pPr marL="173370" indent="-173370">
              <a:buFont typeface="Arial"/>
              <a:buChar char="•"/>
            </a:pPr>
            <a:r>
              <a:rPr lang="en-US" dirty="0"/>
              <a:t>Smaller, rural communities</a:t>
            </a:r>
            <a:endParaRPr lang="en-US" dirty="0">
              <a:cs typeface="Calibri"/>
            </a:endParaRPr>
          </a:p>
          <a:p>
            <a:pPr marL="173370" indent="-173370">
              <a:buFont typeface="Arial"/>
              <a:buChar char="•"/>
            </a:pPr>
            <a:r>
              <a:rPr lang="en-US" dirty="0"/>
              <a:t>Tribal communities - </a:t>
            </a:r>
            <a:r>
              <a:rPr lang="en-US" b="1" i="1" dirty="0"/>
              <a:t>(We will reach out to Tribal Communities to schedule an event)</a:t>
            </a:r>
            <a:endParaRPr lang="en-US" dirty="0"/>
          </a:p>
          <a:p>
            <a:r>
              <a:rPr lang="en-US" dirty="0"/>
              <a:t>The Learning Community is a safe creative space to explore the concepts presented in parts I and II to hear from other communities like yours on how they are thinking about or implementing the concepts, and to share lessons learned.</a:t>
            </a:r>
            <a:endParaRPr lang="en-US" dirty="0">
              <a:cs typeface="Calibri"/>
            </a:endParaRPr>
          </a:p>
          <a:p>
            <a:r>
              <a:rPr lang="en-US" dirty="0">
                <a:hlinkClick r:id="rId3"/>
              </a:rPr>
              <a:t>https://www.changewellproject.com/events/racial-equity-series-session-3-learning-communities-opportunity-for-peers-to-speak-with-peers</a:t>
            </a:r>
          </a:p>
          <a:p>
            <a:endParaRPr lang="en-US" dirty="0"/>
          </a:p>
          <a:p>
            <a:pPr marL="346740" indent="-346740">
              <a:buFont typeface="Arial,Sans-Serif"/>
              <a:buChar char="•"/>
            </a:pPr>
            <a:endParaRPr lang="en-US" dirty="0">
              <a:cs typeface="Calibri"/>
            </a:endParaRPr>
          </a:p>
          <a:p>
            <a:pPr marL="346740" indent="-346740">
              <a:buFont typeface="Arial,Sans-Serif"/>
              <a:buChar char="•"/>
            </a:pPr>
            <a:r>
              <a:rPr lang="en-US" dirty="0"/>
              <a:t>Learning Community Ideas</a:t>
            </a:r>
            <a:endParaRPr lang="en-US" dirty="0">
              <a:cs typeface="Calibri"/>
            </a:endParaRPr>
          </a:p>
          <a:p>
            <a:pPr marL="809061" lvl="1" indent="-346740">
              <a:buFont typeface="Courier New,monospace"/>
              <a:buChar char="•"/>
            </a:pPr>
            <a:r>
              <a:rPr lang="en-US" dirty="0"/>
              <a:t>Any challenges getting data</a:t>
            </a:r>
            <a:endParaRPr lang="en-US" dirty="0">
              <a:ea typeface="Calibri"/>
              <a:cs typeface="Calibri"/>
            </a:endParaRPr>
          </a:p>
          <a:p>
            <a:pPr marL="809061" lvl="1" indent="-346740">
              <a:buFont typeface="Courier New,monospace"/>
              <a:buChar char="•"/>
            </a:pPr>
            <a:r>
              <a:rPr lang="en-US" dirty="0"/>
              <a:t>How does your data compare</a:t>
            </a:r>
          </a:p>
          <a:p>
            <a:pPr lvl="1"/>
            <a:endParaRPr lang="en-US" dirty="0">
              <a:ea typeface="Calibri"/>
              <a:cs typeface="Calibri"/>
            </a:endParaRPr>
          </a:p>
        </p:txBody>
      </p:sp>
      <p:sp>
        <p:nvSpPr>
          <p:cNvPr id="4" name="Slide Number Placeholder 3"/>
          <p:cNvSpPr>
            <a:spLocks noGrp="1"/>
          </p:cNvSpPr>
          <p:nvPr>
            <p:ph type="sldNum" sz="quarter" idx="5"/>
          </p:nvPr>
        </p:nvSpPr>
        <p:spPr/>
        <p:txBody>
          <a:bodyPr/>
          <a:lstStyle/>
          <a:p>
            <a:fld id="{3D947D4B-57D4-4CB6-8E2C-3A5E15F2CAE2}" type="slidenum">
              <a:rPr lang="en-US" smtClean="0"/>
              <a:t>20</a:t>
            </a:fld>
            <a:endParaRPr lang="en-US" dirty="0"/>
          </a:p>
        </p:txBody>
      </p:sp>
    </p:spTree>
    <p:extLst>
      <p:ext uri="{BB962C8B-B14F-4D97-AF65-F5344CB8AC3E}">
        <p14:creationId xmlns:p14="http://schemas.microsoft.com/office/powerpoint/2010/main" val="451334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947D4B-57D4-4CB6-8E2C-3A5E15F2CAE2}" type="slidenum">
              <a:rPr lang="en-US" smtClean="0"/>
              <a:t>21</a:t>
            </a:fld>
            <a:endParaRPr lang="en-US" dirty="0"/>
          </a:p>
        </p:txBody>
      </p:sp>
    </p:spTree>
    <p:extLst>
      <p:ext uri="{BB962C8B-B14F-4D97-AF65-F5344CB8AC3E}">
        <p14:creationId xmlns:p14="http://schemas.microsoft.com/office/powerpoint/2010/main" val="306327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24:notes"/>
          <p:cNvSpPr txBox="1">
            <a:spLocks noGrp="1"/>
          </p:cNvSpPr>
          <p:nvPr>
            <p:ph type="body" idx="1"/>
          </p:nvPr>
        </p:nvSpPr>
        <p:spPr>
          <a:xfrm>
            <a:off x="694807" y="4386418"/>
            <a:ext cx="5558459" cy="4155555"/>
          </a:xfrm>
          <a:prstGeom prst="rect">
            <a:avLst/>
          </a:prstGeom>
        </p:spPr>
        <p:txBody>
          <a:bodyPr spcFirstLastPara="1" wrap="square" lIns="92449" tIns="46212" rIns="92449" bIns="46212" anchor="t" anchorCtr="0">
            <a:noAutofit/>
          </a:bodyPr>
          <a:lstStyle/>
          <a:p>
            <a:endParaRPr dirty="0"/>
          </a:p>
        </p:txBody>
      </p:sp>
      <p:sp>
        <p:nvSpPr>
          <p:cNvPr id="822" name="Google Shape;822;p24:notes"/>
          <p:cNvSpPr>
            <a:spLocks noGrp="1" noRot="1" noChangeAspect="1"/>
          </p:cNvSpPr>
          <p:nvPr>
            <p:ph type="sldImg" idx="2"/>
          </p:nvPr>
        </p:nvSpPr>
        <p:spPr>
          <a:xfrm>
            <a:off x="116363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D947D4B-57D4-4CB6-8E2C-3A5E15F2CAE2}" type="slidenum">
              <a:rPr lang="en-US" smtClean="0"/>
              <a:t>4</a:t>
            </a:fld>
            <a:endParaRPr lang="en-US" dirty="0"/>
          </a:p>
        </p:txBody>
      </p:sp>
    </p:spTree>
    <p:extLst>
      <p:ext uri="{BB962C8B-B14F-4D97-AF65-F5344CB8AC3E}">
        <p14:creationId xmlns:p14="http://schemas.microsoft.com/office/powerpoint/2010/main" val="872226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947D4B-57D4-4CB6-8E2C-3A5E15F2CAE2}" type="slidenum">
              <a:rPr lang="en-US" smtClean="0"/>
              <a:t>5</a:t>
            </a:fld>
            <a:endParaRPr lang="en-US" dirty="0"/>
          </a:p>
        </p:txBody>
      </p:sp>
    </p:spTree>
    <p:extLst>
      <p:ext uri="{BB962C8B-B14F-4D97-AF65-F5344CB8AC3E}">
        <p14:creationId xmlns:p14="http://schemas.microsoft.com/office/powerpoint/2010/main" val="3550946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D947D4B-57D4-4CB6-8E2C-3A5E15F2CAE2}" type="slidenum">
              <a:rPr lang="en-US" smtClean="0"/>
              <a:t>6</a:t>
            </a:fld>
            <a:endParaRPr lang="en-US" dirty="0"/>
          </a:p>
        </p:txBody>
      </p:sp>
    </p:spTree>
    <p:extLst>
      <p:ext uri="{BB962C8B-B14F-4D97-AF65-F5344CB8AC3E}">
        <p14:creationId xmlns:p14="http://schemas.microsoft.com/office/powerpoint/2010/main" val="1721272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Pre-Survey</a:t>
            </a:r>
            <a:endParaRPr lang="en-US" dirty="0">
              <a:cs typeface="Calibri"/>
            </a:endParaRPr>
          </a:p>
          <a:p>
            <a:r>
              <a:rPr lang="en-US" u="sng" dirty="0">
                <a:hlinkClick r:id="rId3"/>
              </a:rPr>
              <a:t>https://uclasocialwelfare.co1.qualtrics.com/jfe/form/SV_1TyCHmYF7HU3yui</a:t>
            </a:r>
            <a:endParaRPr lang="en-US" u="sng" dirty="0"/>
          </a:p>
          <a:p>
            <a:endParaRPr lang="en-US" dirty="0"/>
          </a:p>
        </p:txBody>
      </p:sp>
      <p:sp>
        <p:nvSpPr>
          <p:cNvPr id="4" name="Slide Number Placeholder 3"/>
          <p:cNvSpPr>
            <a:spLocks noGrp="1"/>
          </p:cNvSpPr>
          <p:nvPr>
            <p:ph type="sldNum" sz="quarter" idx="5"/>
          </p:nvPr>
        </p:nvSpPr>
        <p:spPr/>
        <p:txBody>
          <a:bodyPr/>
          <a:lstStyle/>
          <a:p>
            <a:fld id="{3D947D4B-57D4-4CB6-8E2C-3A5E15F2CAE2}" type="slidenum">
              <a:rPr lang="en-US" smtClean="0"/>
              <a:t>7</a:t>
            </a:fld>
            <a:endParaRPr lang="en-US" dirty="0"/>
          </a:p>
        </p:txBody>
      </p:sp>
    </p:spTree>
    <p:extLst>
      <p:ext uri="{BB962C8B-B14F-4D97-AF65-F5344CB8AC3E}">
        <p14:creationId xmlns:p14="http://schemas.microsoft.com/office/powerpoint/2010/main" val="131167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47D4B-57D4-4CB6-8E2C-3A5E15F2CAE2}" type="slidenum">
              <a:rPr lang="en-US" smtClean="0"/>
              <a:t>8</a:t>
            </a:fld>
            <a:endParaRPr lang="en-US" dirty="0"/>
          </a:p>
        </p:txBody>
      </p:sp>
    </p:spTree>
    <p:extLst>
      <p:ext uri="{BB962C8B-B14F-4D97-AF65-F5344CB8AC3E}">
        <p14:creationId xmlns:p14="http://schemas.microsoft.com/office/powerpoint/2010/main" val="2493495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947D4B-57D4-4CB6-8E2C-3A5E15F2CAE2}" type="slidenum">
              <a:rPr lang="en-US" smtClean="0"/>
              <a:t>9</a:t>
            </a:fld>
            <a:endParaRPr lang="en-US" dirty="0"/>
          </a:p>
        </p:txBody>
      </p:sp>
    </p:spTree>
    <p:extLst>
      <p:ext uri="{BB962C8B-B14F-4D97-AF65-F5344CB8AC3E}">
        <p14:creationId xmlns:p14="http://schemas.microsoft.com/office/powerpoint/2010/main" val="2148537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solidFill>
                  <a:srgbClr val="06375D"/>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EF3D622-19EA-C140-9A06-1510311B0913}" type="datetimeFigureOut">
              <a:rPr lang="en-US" smtClean="0">
                <a:solidFill>
                  <a:prstClr val="black">
                    <a:tint val="75000"/>
                  </a:prstClr>
                </a:solidFill>
                <a:latin typeface="Calibri"/>
              </a:rPr>
              <a:pPr/>
              <a:t>9/13/2022</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9E5F718-A7CB-154E-909C-8FD121E5437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906908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Oswald" pitchFamily="2" charset="77"/>
              </a:defRPr>
            </a:lvl1pPr>
          </a:lstStyle>
          <a:p>
            <a:fld id="{9EF3D622-19EA-C140-9A06-1510311B0913}" type="datetimeFigureOut">
              <a:rPr lang="en-US" smtClean="0">
                <a:solidFill>
                  <a:prstClr val="black">
                    <a:tint val="75000"/>
                  </a:prstClr>
                </a:solidFill>
              </a:rPr>
              <a:pPr/>
              <a:t>9/13/2022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Oswald" pitchFamily="2" charset="77"/>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Oswald" pitchFamily="2" charset="77"/>
              </a:defRPr>
            </a:lvl1pPr>
          </a:lstStyle>
          <a:p>
            <a:fld id="{A9E5F718-A7CB-154E-909C-8FD121E543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1362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92132"/>
            <a:ext cx="2057400" cy="453403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92132"/>
            <a:ext cx="6019800" cy="453403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Oswald" pitchFamily="2" charset="77"/>
              </a:defRPr>
            </a:lvl1pPr>
          </a:lstStyle>
          <a:p>
            <a:fld id="{9EF3D622-19EA-C140-9A06-1510311B0913}" type="datetimeFigureOut">
              <a:rPr lang="en-US" smtClean="0">
                <a:solidFill>
                  <a:prstClr val="black">
                    <a:tint val="75000"/>
                  </a:prstClr>
                </a:solidFill>
              </a:rPr>
              <a:pPr/>
              <a:t>9/13/2022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Oswald" pitchFamily="2" charset="77"/>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Oswald" pitchFamily="2" charset="77"/>
              </a:defRPr>
            </a:lvl1pPr>
          </a:lstStyle>
          <a:p>
            <a:fld id="{A9E5F718-A7CB-154E-909C-8FD121E543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1349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7"/>
        <p:cNvGrpSpPr/>
        <p:nvPr/>
      </p:nvGrpSpPr>
      <p:grpSpPr>
        <a:xfrm>
          <a:off x="0" y="0"/>
          <a:ext cx="0" cy="0"/>
          <a:chOff x="0" y="0"/>
          <a:chExt cx="0" cy="0"/>
        </a:xfrm>
      </p:grpSpPr>
      <p:sp>
        <p:nvSpPr>
          <p:cNvPr id="18" name="Google Shape;18;p4"/>
          <p:cNvSpPr>
            <a:spLocks noGrp="1"/>
          </p:cNvSpPr>
          <p:nvPr>
            <p:ph type="pic" idx="2"/>
          </p:nvPr>
        </p:nvSpPr>
        <p:spPr>
          <a:xfrm>
            <a:off x="0" y="0"/>
            <a:ext cx="9144000" cy="3429000"/>
          </a:xfrm>
          <a:prstGeom prst="rect">
            <a:avLst/>
          </a:prstGeom>
          <a:solidFill>
            <a:srgbClr val="F2F2F2"/>
          </a:solidFill>
          <a:ln>
            <a:noFill/>
          </a:ln>
        </p:spPr>
      </p:sp>
    </p:spTree>
    <p:extLst>
      <p:ext uri="{BB962C8B-B14F-4D97-AF65-F5344CB8AC3E}">
        <p14:creationId xmlns:p14="http://schemas.microsoft.com/office/powerpoint/2010/main" val="3548055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814432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18"/>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8"/>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18"/>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775429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4014622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0987" y="295166"/>
            <a:ext cx="6571795" cy="699053"/>
          </a:xfrm>
        </p:spPr>
        <p:txBody>
          <a:bodyPr>
            <a:normAutofit/>
          </a:bodyPr>
          <a:lstStyle>
            <a:lvl1pPr>
              <a:defRPr sz="3600" b="0" i="0">
                <a:latin typeface="Oswald Medium" pitchFamily="2" charset="77"/>
              </a:defRPr>
            </a:lvl1pPr>
          </a:lstStyle>
          <a:p>
            <a:r>
              <a:rPr lang="en-US"/>
              <a:t>Click to edit Master title style</a:t>
            </a:r>
          </a:p>
        </p:txBody>
      </p:sp>
      <p:sp>
        <p:nvSpPr>
          <p:cNvPr id="3" name="Content Placeholder 2"/>
          <p:cNvSpPr>
            <a:spLocks noGrp="1"/>
          </p:cNvSpPr>
          <p:nvPr>
            <p:ph idx="1"/>
          </p:nvPr>
        </p:nvSpPr>
        <p:spPr/>
        <p:txBody>
          <a:bodyPr/>
          <a:lstStyle>
            <a:lvl1pPr>
              <a:buClr>
                <a:srgbClr val="06375D"/>
              </a:buClr>
              <a:defRPr sz="2800">
                <a:solidFill>
                  <a:srgbClr val="06375D"/>
                </a:solidFill>
              </a:defRPr>
            </a:lvl1pPr>
            <a:lvl2pPr>
              <a:buClr>
                <a:srgbClr val="06375D"/>
              </a:buClr>
              <a:defRPr sz="2400">
                <a:solidFill>
                  <a:srgbClr val="06375D"/>
                </a:solidFill>
              </a:defRPr>
            </a:lvl2pPr>
            <a:lvl3pPr>
              <a:buClr>
                <a:srgbClr val="06375D"/>
              </a:buClr>
              <a:defRPr sz="2000">
                <a:solidFill>
                  <a:srgbClr val="06375D"/>
                </a:solidFill>
              </a:defRPr>
            </a:lvl3pPr>
            <a:lvl4pPr>
              <a:buClr>
                <a:srgbClr val="06375D"/>
              </a:buClr>
              <a:defRPr sz="1800">
                <a:solidFill>
                  <a:srgbClr val="06375D"/>
                </a:solidFill>
              </a:defRPr>
            </a:lvl4pPr>
            <a:lvl5pPr>
              <a:buClr>
                <a:srgbClr val="06375D"/>
              </a:buClr>
              <a:defRPr sz="1800">
                <a:solidFill>
                  <a:srgbClr val="0637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F3D622-19EA-C140-9A06-1510311B0913}" type="datetimeFigureOut">
              <a:rPr lang="en-US" smtClean="0">
                <a:solidFill>
                  <a:prstClr val="black">
                    <a:tint val="75000"/>
                  </a:prstClr>
                </a:solidFill>
                <a:latin typeface="Calibri"/>
              </a:rPr>
              <a:pPr/>
              <a:t>9/13/2022</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9E5F718-A7CB-154E-909C-8FD121E5437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839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6375D"/>
                </a:solidFill>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3200">
                <a:solidFill>
                  <a:srgbClr val="13BDC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Oswald" pitchFamily="2" charset="77"/>
              </a:defRPr>
            </a:lvl1pPr>
          </a:lstStyle>
          <a:p>
            <a:fld id="{9EF3D622-19EA-C140-9A06-1510311B0913}" type="datetimeFigureOut">
              <a:rPr lang="en-US" smtClean="0">
                <a:solidFill>
                  <a:prstClr val="black">
                    <a:tint val="75000"/>
                  </a:prstClr>
                </a:solidFill>
              </a:rPr>
              <a:pPr/>
              <a:t>9/13/2022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Oswald" pitchFamily="2" charset="77"/>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Oswald" pitchFamily="2" charset="77"/>
              </a:defRPr>
            </a:lvl1pPr>
          </a:lstStyle>
          <a:p>
            <a:fld id="{A9E5F718-A7CB-154E-909C-8FD121E543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4958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Oswald" pitchFamily="2" charset="77"/>
              </a:defRPr>
            </a:lvl1pPr>
          </a:lstStyle>
          <a:p>
            <a:fld id="{9EF3D622-19EA-C140-9A06-1510311B0913}" type="datetimeFigureOut">
              <a:rPr lang="en-US" smtClean="0">
                <a:solidFill>
                  <a:prstClr val="black">
                    <a:tint val="75000"/>
                  </a:prstClr>
                </a:solidFill>
              </a:rPr>
              <a:pPr/>
              <a:t>9/13/2022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Oswald" pitchFamily="2" charset="77"/>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Oswald" pitchFamily="2" charset="77"/>
              </a:defRPr>
            </a:lvl1pPr>
          </a:lstStyle>
          <a:p>
            <a:fld id="{A9E5F718-A7CB-154E-909C-8FD121E543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7266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Oswald" pitchFamily="2" charset="77"/>
              </a:defRPr>
            </a:lvl1pPr>
          </a:lstStyle>
          <a:p>
            <a:fld id="{9EF3D622-19EA-C140-9A06-1510311B0913}" type="datetimeFigureOut">
              <a:rPr lang="en-US" smtClean="0">
                <a:solidFill>
                  <a:prstClr val="black">
                    <a:tint val="75000"/>
                  </a:prstClr>
                </a:solidFill>
              </a:rPr>
              <a:pPr/>
              <a:t>9/13/2022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Oswald" pitchFamily="2" charset="77"/>
              </a:defRPr>
            </a:lvl1p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atin typeface="Oswald" pitchFamily="2" charset="77"/>
              </a:defRPr>
            </a:lvl1pPr>
          </a:lstStyle>
          <a:p>
            <a:fld id="{A9E5F718-A7CB-154E-909C-8FD121E543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6110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Oswald" pitchFamily="2" charset="77"/>
              </a:defRPr>
            </a:lvl1pPr>
          </a:lstStyle>
          <a:p>
            <a:fld id="{9EF3D622-19EA-C140-9A06-1510311B0913}" type="datetimeFigureOut">
              <a:rPr lang="en-US" smtClean="0">
                <a:solidFill>
                  <a:prstClr val="black">
                    <a:tint val="75000"/>
                  </a:prstClr>
                </a:solidFill>
              </a:rPr>
              <a:pPr/>
              <a:t>9/13/2022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Oswald" pitchFamily="2" charset="77"/>
              </a:defRPr>
            </a:lvl1p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atin typeface="Oswald" pitchFamily="2" charset="77"/>
              </a:defRPr>
            </a:lvl1pPr>
          </a:lstStyle>
          <a:p>
            <a:fld id="{A9E5F718-A7CB-154E-909C-8FD121E543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581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Oswald" pitchFamily="2" charset="77"/>
              </a:defRPr>
            </a:lvl1pPr>
          </a:lstStyle>
          <a:p>
            <a:fld id="{9EF3D622-19EA-C140-9A06-1510311B0913}" type="datetimeFigureOut">
              <a:rPr lang="en-US" smtClean="0">
                <a:solidFill>
                  <a:prstClr val="black">
                    <a:tint val="75000"/>
                  </a:prstClr>
                </a:solidFill>
              </a:rPr>
              <a:pPr/>
              <a:t>9/13/2022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lvl1pPr>
              <a:defRPr>
                <a:latin typeface="Oswald" pitchFamily="2" charset="77"/>
              </a:defRPr>
            </a:lvl1p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atin typeface="Oswald" pitchFamily="2" charset="77"/>
              </a:defRPr>
            </a:lvl1pPr>
          </a:lstStyle>
          <a:p>
            <a:fld id="{A9E5F718-A7CB-154E-909C-8FD121E543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623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931863"/>
          </a:xfrm>
        </p:spPr>
        <p:txBody>
          <a:bodyPr anchor="b"/>
          <a:lstStyle>
            <a:lvl1pPr algn="l">
              <a:lnSpc>
                <a:spcPct val="100000"/>
              </a:lnSpc>
              <a:defRPr sz="2000" b="1"/>
            </a:lvl1pPr>
          </a:lstStyle>
          <a:p>
            <a:r>
              <a:rPr lang="en-US"/>
              <a:t>Click to edit Master title style</a:t>
            </a:r>
          </a:p>
        </p:txBody>
      </p:sp>
      <p:sp>
        <p:nvSpPr>
          <p:cNvPr id="3" name="Content Placeholder 2"/>
          <p:cNvSpPr>
            <a:spLocks noGrp="1"/>
          </p:cNvSpPr>
          <p:nvPr>
            <p:ph idx="1"/>
          </p:nvPr>
        </p:nvSpPr>
        <p:spPr>
          <a:xfrm>
            <a:off x="3575050" y="1538344"/>
            <a:ext cx="5111750" cy="45878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Oswald" pitchFamily="2" charset="77"/>
              </a:defRPr>
            </a:lvl1pPr>
          </a:lstStyle>
          <a:p>
            <a:fld id="{9EF3D622-19EA-C140-9A06-1510311B0913}" type="datetimeFigureOut">
              <a:rPr lang="en-US" smtClean="0">
                <a:solidFill>
                  <a:prstClr val="black">
                    <a:tint val="75000"/>
                  </a:prstClr>
                </a:solidFill>
              </a:rPr>
              <a:pPr/>
              <a:t>9/13/2022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Oswald" pitchFamily="2" charset="77"/>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Oswald" pitchFamily="2" charset="77"/>
              </a:defRPr>
            </a:lvl1pPr>
          </a:lstStyle>
          <a:p>
            <a:fld id="{A9E5F718-A7CB-154E-909C-8FD121E543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1764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581373"/>
            <a:ext cx="5486400" cy="31462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Oswald" pitchFamily="2" charset="77"/>
              </a:defRPr>
            </a:lvl1pPr>
          </a:lstStyle>
          <a:p>
            <a:fld id="{9EF3D622-19EA-C140-9A06-1510311B0913}" type="datetimeFigureOut">
              <a:rPr lang="en-US" smtClean="0">
                <a:solidFill>
                  <a:prstClr val="black">
                    <a:tint val="75000"/>
                  </a:prstClr>
                </a:solidFill>
              </a:rPr>
              <a:pPr/>
              <a:t>9/13/2022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Oswald" pitchFamily="2" charset="77"/>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Oswald" pitchFamily="2" charset="77"/>
              </a:defRPr>
            </a:lvl1pPr>
          </a:lstStyle>
          <a:p>
            <a:fld id="{A9E5F718-A7CB-154E-909C-8FD121E543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839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F05239-8F87-4946-8578-3A5B1B334561}"/>
              </a:ext>
            </a:extLst>
          </p:cNvPr>
          <p:cNvSpPr/>
          <p:nvPr userDrawn="1"/>
        </p:nvSpPr>
        <p:spPr>
          <a:xfrm>
            <a:off x="0" y="1382"/>
            <a:ext cx="9144000" cy="1368631"/>
          </a:xfrm>
          <a:prstGeom prst="rect">
            <a:avLst/>
          </a:prstGeom>
          <a:solidFill>
            <a:srgbClr val="06375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87035" y="242805"/>
            <a:ext cx="6571795" cy="812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3D622-19EA-C140-9A06-1510311B0913}" type="datetimeFigureOut">
              <a:rPr lang="en-US" smtClean="0">
                <a:solidFill>
                  <a:prstClr val="black">
                    <a:tint val="75000"/>
                  </a:prstClr>
                </a:solidFill>
                <a:latin typeface="Calibri"/>
              </a:rPr>
              <a:pPr/>
              <a:t>9/13/2022</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5F718-A7CB-154E-909C-8FD121E5437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20" name="Picture 19" descr="Text&#10;&#10;Description automatically generated">
            <a:extLst>
              <a:ext uri="{FF2B5EF4-FFF2-40B4-BE49-F238E27FC236}">
                <a16:creationId xmlns:a16="http://schemas.microsoft.com/office/drawing/2014/main" id="{58369B63-1438-714A-8CBD-117113CDF501}"/>
              </a:ext>
            </a:extLst>
          </p:cNvPr>
          <p:cNvPicPr>
            <a:picLocks noChangeAspect="1"/>
          </p:cNvPicPr>
          <p:nvPr userDrawn="1"/>
        </p:nvPicPr>
        <p:blipFill>
          <a:blip r:embed="rId16"/>
          <a:stretch>
            <a:fillRect/>
          </a:stretch>
        </p:blipFill>
        <p:spPr>
          <a:xfrm>
            <a:off x="5563570" y="242805"/>
            <a:ext cx="3393395" cy="812250"/>
          </a:xfrm>
          <a:prstGeom prst="rect">
            <a:avLst/>
          </a:prstGeom>
        </p:spPr>
      </p:pic>
      <p:sp>
        <p:nvSpPr>
          <p:cNvPr id="21" name="TextBox 20">
            <a:extLst>
              <a:ext uri="{FF2B5EF4-FFF2-40B4-BE49-F238E27FC236}">
                <a16:creationId xmlns:a16="http://schemas.microsoft.com/office/drawing/2014/main" id="{4A5B4EB7-DE01-784B-B0A8-ACE326495034}"/>
              </a:ext>
            </a:extLst>
          </p:cNvPr>
          <p:cNvSpPr txBox="1"/>
          <p:nvPr userDrawn="1"/>
        </p:nvSpPr>
        <p:spPr>
          <a:xfrm>
            <a:off x="8864600" y="54102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81621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6" r:id="rId14"/>
  </p:sldLayoutIdLst>
  <p:txStyles>
    <p:titleStyle>
      <a:lvl1pPr algn="l" defTabSz="457200" rtl="0" eaLnBrk="1" latinLnBrk="0" hangingPunct="1">
        <a:spcBef>
          <a:spcPct val="0"/>
        </a:spcBef>
        <a:buNone/>
        <a:defRPr sz="3200" b="0" i="0" kern="1200">
          <a:solidFill>
            <a:schemeClr val="bg1"/>
          </a:solidFill>
          <a:latin typeface="Oswald" pitchFamily="2" charset="77"/>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Oswald" pitchFamily="2" charset="77"/>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swald" pitchFamily="2" charset="77"/>
          <a:ea typeface="+mn-ea"/>
          <a:cs typeface="+mn-cs"/>
        </a:defRPr>
      </a:lvl2pPr>
      <a:lvl3pPr marL="1143000" indent="-228600" algn="l" defTabSz="457200" rtl="0" eaLnBrk="1" latinLnBrk="0" hangingPunct="1">
        <a:spcBef>
          <a:spcPct val="20000"/>
        </a:spcBef>
        <a:buFont typeface="Arial"/>
        <a:buChar char="•"/>
        <a:defRPr sz="2400" b="0" i="0" kern="1200">
          <a:solidFill>
            <a:schemeClr val="tx1"/>
          </a:solidFill>
          <a:latin typeface="Oswald" pitchFamily="2" charset="77"/>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Oswald" pitchFamily="2" charset="77"/>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Oswald" pitchFamily="2"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9"/>
            <a:ext cx="7886700" cy="1325563"/>
          </a:xfrm>
          <a:prstGeom prst="rect">
            <a:avLst/>
          </a:prstGeom>
          <a:noFill/>
          <a:ln>
            <a:noFill/>
          </a:ln>
        </p:spPr>
        <p:txBody>
          <a:bodyPr spcFirstLastPara="1" wrap="square" lIns="182825" tIns="91400" rIns="182825" bIns="91400" anchor="ctr" anchorCtr="0">
            <a:normAutofit/>
          </a:bodyPr>
          <a:lstStyle>
            <a:lvl1pPr marR="0" lvl="0" algn="ctr" rtl="0">
              <a:lnSpc>
                <a:spcPct val="90000"/>
              </a:lnSpc>
              <a:spcBef>
                <a:spcPts val="0"/>
              </a:spcBef>
              <a:spcAft>
                <a:spcPts val="0"/>
              </a:spcAft>
              <a:buClr>
                <a:schemeClr val="dk2"/>
              </a:buClr>
              <a:buSzPts val="8000"/>
              <a:buFont typeface="DM Sans"/>
              <a:buNone/>
              <a:defRPr sz="8000" b="1" i="0" u="none" strike="noStrike" cap="none">
                <a:solidFill>
                  <a:schemeClr val="dk2"/>
                </a:solidFill>
                <a:latin typeface="DM Sans"/>
                <a:ea typeface="DM Sans"/>
                <a:cs typeface="DM Sans"/>
                <a:sym typeface="DM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182825" tIns="91400" rIns="182825" bIns="91400" anchor="t" anchorCtr="0">
            <a:normAutofit/>
          </a:bodyPr>
          <a:lstStyle>
            <a:lvl1pPr marL="457200" marR="0" lvl="0" indent="-482600" algn="l" rtl="0">
              <a:lnSpc>
                <a:spcPct val="90000"/>
              </a:lnSpc>
              <a:spcBef>
                <a:spcPts val="2000"/>
              </a:spcBef>
              <a:spcAft>
                <a:spcPts val="0"/>
              </a:spcAft>
              <a:buClr>
                <a:schemeClr val="dk1"/>
              </a:buClr>
              <a:buSzPts val="4000"/>
              <a:buFont typeface="Arial"/>
              <a:buChar char="•"/>
              <a:defRPr sz="4000" b="0" i="0" u="none" strike="noStrike" cap="none">
                <a:solidFill>
                  <a:schemeClr val="dk1"/>
                </a:solidFill>
                <a:latin typeface="DM Sans"/>
                <a:ea typeface="DM Sans"/>
                <a:cs typeface="DM Sans"/>
                <a:sym typeface="DM Sans"/>
              </a:defRPr>
            </a:lvl1pPr>
            <a:lvl2pPr marL="914400" marR="0" lvl="1"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DM Sans"/>
                <a:ea typeface="DM Sans"/>
                <a:cs typeface="DM Sans"/>
                <a:sym typeface="DM Sans"/>
              </a:defRPr>
            </a:lvl2pPr>
            <a:lvl3pPr marL="1371600" marR="0" lvl="2"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DM Sans"/>
                <a:ea typeface="DM Sans"/>
                <a:cs typeface="DM Sans"/>
                <a:sym typeface="DM Sans"/>
              </a:defRPr>
            </a:lvl3pPr>
            <a:lvl4pPr marL="1828800" marR="0" lvl="3"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DM Sans"/>
                <a:ea typeface="DM Sans"/>
                <a:cs typeface="DM Sans"/>
                <a:sym typeface="DM Sans"/>
              </a:defRPr>
            </a:lvl4pPr>
            <a:lvl5pPr marL="2286000" marR="0" lvl="4"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DM Sans"/>
                <a:ea typeface="DM Sans"/>
                <a:cs typeface="DM Sans"/>
                <a:sym typeface="DM Sans"/>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241514498"/>
      </p:ext>
    </p:extLst>
  </p:cSld>
  <p:clrMap bg1="lt1" tx1="dk1" bg2="dk2" tx2="lt2" accent1="accent1" accent2="accent2" accent3="accent3" accent4="accent4" accent5="accent5" accent6="accent6" hlink="hlink" folHlink="folHlink"/>
  <p:sldLayoutIdLst>
    <p:sldLayoutId id="214748367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theodi.org/article/building-a-digital-picture-of-the-uks-data-landscape-data-ecosystem-project-launched/"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6A_FD9A4E81.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pexels.com/photo/wide-road-238693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Keys to a home">
            <a:extLst>
              <a:ext uri="{FF2B5EF4-FFF2-40B4-BE49-F238E27FC236}">
                <a16:creationId xmlns:a16="http://schemas.microsoft.com/office/drawing/2014/main" id="{BF2197DB-40D0-59E4-9E0E-3D6B4F5C887D}"/>
              </a:ext>
            </a:extLst>
          </p:cNvPr>
          <p:cNvPicPr>
            <a:picLocks noChangeAspect="1"/>
          </p:cNvPicPr>
          <p:nvPr/>
        </p:nvPicPr>
        <p:blipFill>
          <a:blip r:embed="rId3">
            <a:alphaModFix amt="70000"/>
          </a:blip>
          <a:stretch>
            <a:fillRect/>
          </a:stretch>
        </p:blipFill>
        <p:spPr>
          <a:xfrm>
            <a:off x="-1" y="984200"/>
            <a:ext cx="9144000" cy="5873800"/>
          </a:xfrm>
          <a:prstGeom prst="rect">
            <a:avLst/>
          </a:prstGeom>
        </p:spPr>
      </p:pic>
      <p:sp>
        <p:nvSpPr>
          <p:cNvPr id="6" name="TextBox 5">
            <a:extLst>
              <a:ext uri="{FF2B5EF4-FFF2-40B4-BE49-F238E27FC236}">
                <a16:creationId xmlns:a16="http://schemas.microsoft.com/office/drawing/2014/main" id="{9A6CBEB8-2DD0-B843-9B47-AD2FAF5ACBA2}"/>
              </a:ext>
            </a:extLst>
          </p:cNvPr>
          <p:cNvSpPr txBox="1"/>
          <p:nvPr/>
        </p:nvSpPr>
        <p:spPr>
          <a:xfrm>
            <a:off x="144048" y="6097651"/>
            <a:ext cx="8855902" cy="400110"/>
          </a:xfrm>
          <a:prstGeom prst="rect">
            <a:avLst/>
          </a:prstGeom>
          <a:noFill/>
        </p:spPr>
        <p:txBody>
          <a:bodyPr wrap="square" rtlCol="0">
            <a:spAutoFit/>
          </a:bodyPr>
          <a:lstStyle/>
          <a:p>
            <a:r>
              <a:rPr lang="en-US" sz="2000" dirty="0">
                <a:solidFill>
                  <a:srgbClr val="06375D"/>
                </a:solidFill>
                <a:latin typeface="Oswald" pitchFamily="2" charset="77"/>
                <a:cs typeface="Arial"/>
              </a:rPr>
              <a:t>September 14, 2022</a:t>
            </a:r>
            <a:endParaRPr lang="en-US" sz="1600" dirty="0">
              <a:solidFill>
                <a:srgbClr val="06375D"/>
              </a:solidFill>
              <a:latin typeface="Oswald" pitchFamily="2" charset="77"/>
              <a:cs typeface="Arial"/>
            </a:endParaRPr>
          </a:p>
        </p:txBody>
      </p:sp>
      <p:pic>
        <p:nvPicPr>
          <p:cNvPr id="20" name="Picture 19" descr="Logo&#10;&#10;Description automatically generated">
            <a:extLst>
              <a:ext uri="{FF2B5EF4-FFF2-40B4-BE49-F238E27FC236}">
                <a16:creationId xmlns:a16="http://schemas.microsoft.com/office/drawing/2014/main" id="{5299B981-DC6B-C843-96DC-B91180869C68}"/>
              </a:ext>
            </a:extLst>
          </p:cNvPr>
          <p:cNvPicPr>
            <a:picLocks noChangeAspect="1"/>
          </p:cNvPicPr>
          <p:nvPr/>
        </p:nvPicPr>
        <p:blipFill rotWithShape="1">
          <a:blip r:embed="rId4"/>
          <a:srcRect t="38000" b="38000"/>
          <a:stretch/>
        </p:blipFill>
        <p:spPr>
          <a:xfrm>
            <a:off x="5373531" y="5873802"/>
            <a:ext cx="3532536" cy="847809"/>
          </a:xfrm>
          <a:prstGeom prst="rect">
            <a:avLst/>
          </a:prstGeom>
        </p:spPr>
      </p:pic>
      <p:sp>
        <p:nvSpPr>
          <p:cNvPr id="8" name="TextBox 7">
            <a:extLst>
              <a:ext uri="{FF2B5EF4-FFF2-40B4-BE49-F238E27FC236}">
                <a16:creationId xmlns:a16="http://schemas.microsoft.com/office/drawing/2014/main" id="{99BC0F97-F57B-9AA1-797E-ACE3111B7EB5}"/>
              </a:ext>
            </a:extLst>
          </p:cNvPr>
          <p:cNvSpPr txBox="1"/>
          <p:nvPr/>
        </p:nvSpPr>
        <p:spPr>
          <a:xfrm>
            <a:off x="-1" y="0"/>
            <a:ext cx="9144001" cy="1708160"/>
          </a:xfrm>
          <a:prstGeom prst="rect">
            <a:avLst/>
          </a:prstGeom>
          <a:solidFill>
            <a:schemeClr val="tx2">
              <a:lumMod val="75000"/>
            </a:schemeClr>
          </a:solidFill>
        </p:spPr>
        <p:txBody>
          <a:bodyPr wrap="square" rtlCol="0">
            <a:spAutoFit/>
          </a:bodyPr>
          <a:lstStyle/>
          <a:p>
            <a:pPr marL="171450">
              <a:spcBef>
                <a:spcPts val="600"/>
              </a:spcBef>
            </a:pPr>
            <a:r>
              <a:rPr lang="en-US" sz="4400" dirty="0">
                <a:solidFill>
                  <a:schemeClr val="bg1"/>
                </a:solidFill>
                <a:latin typeface="Oswald Medium" panose="00000600000000000000" pitchFamily="2" charset="0"/>
              </a:rPr>
              <a:t>Defining a Homeless Response System </a:t>
            </a:r>
          </a:p>
          <a:p>
            <a:pPr marL="228600">
              <a:spcBef>
                <a:spcPts val="600"/>
              </a:spcBef>
            </a:pPr>
            <a:r>
              <a:rPr lang="en-US" sz="3800" dirty="0">
                <a:solidFill>
                  <a:schemeClr val="bg1"/>
                </a:solidFill>
                <a:latin typeface="Oswald Medium" panose="00000600000000000000" pitchFamily="2" charset="0"/>
              </a:rPr>
              <a:t>Part 1</a:t>
            </a:r>
            <a:endParaRPr lang="en-US" dirty="0"/>
          </a:p>
          <a:p>
            <a:endParaRPr lang="en-US" dirty="0"/>
          </a:p>
        </p:txBody>
      </p:sp>
    </p:spTree>
    <p:extLst>
      <p:ext uri="{BB962C8B-B14F-4D97-AF65-F5344CB8AC3E}">
        <p14:creationId xmlns:p14="http://schemas.microsoft.com/office/powerpoint/2010/main" val="1771943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39CCD3-CDCF-DFB2-48C8-DDEA5417D916}"/>
              </a:ext>
            </a:extLst>
          </p:cNvPr>
          <p:cNvSpPr txBox="1"/>
          <p:nvPr/>
        </p:nvSpPr>
        <p:spPr>
          <a:xfrm>
            <a:off x="419100" y="1727654"/>
            <a:ext cx="8305800" cy="452596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lnSpcReduction="10000"/>
          </a:bodyPr>
          <a:lstStyle/>
          <a:p>
            <a:pPr>
              <a:lnSpc>
                <a:spcPct val="90000"/>
              </a:lnSpc>
              <a:spcBef>
                <a:spcPct val="20000"/>
              </a:spcBef>
              <a:buFont typeface="Arial"/>
            </a:pPr>
            <a:r>
              <a:rPr lang="en-US" sz="3200" dirty="0">
                <a:solidFill>
                  <a:srgbClr val="06375D"/>
                </a:solidFill>
                <a:latin typeface="Oswald"/>
              </a:rPr>
              <a:t>State and National Performance Goals</a:t>
            </a:r>
          </a:p>
          <a:p>
            <a:pPr>
              <a:lnSpc>
                <a:spcPct val="90000"/>
              </a:lnSpc>
              <a:spcBef>
                <a:spcPct val="20000"/>
              </a:spcBef>
              <a:buFont typeface="Arial"/>
            </a:pPr>
            <a:endParaRPr lang="en-US" sz="2000" dirty="0">
              <a:solidFill>
                <a:srgbClr val="06375D"/>
              </a:solidFill>
              <a:latin typeface="Oswald"/>
            </a:endParaRPr>
          </a:p>
          <a:p>
            <a:pPr marL="514350" marR="0" indent="-285750">
              <a:lnSpc>
                <a:spcPct val="107000"/>
              </a:lnSpc>
              <a:spcBef>
                <a:spcPts val="0"/>
              </a:spcBef>
              <a:spcAft>
                <a:spcPts val="600"/>
              </a:spcAft>
              <a:buFont typeface="Arial" panose="020B0604020202020204" pitchFamily="34" charset="0"/>
              <a:buChar char="•"/>
            </a:pPr>
            <a:r>
              <a:rPr lang="en-US" sz="2400" dirty="0">
                <a:solidFill>
                  <a:schemeClr val="tx2">
                    <a:lumMod val="75000"/>
                  </a:schemeClr>
                </a:solidFill>
                <a:effectLst/>
                <a:latin typeface="Oswald" panose="00000500000000000000" pitchFamily="2" charset="0"/>
                <a:ea typeface="Arial" panose="020B0604020202020204" pitchFamily="34" charset="0"/>
              </a:rPr>
              <a:t>Reducing the number of people experiencing homelessness.</a:t>
            </a:r>
            <a:endParaRPr lang="en-US" sz="2400" dirty="0">
              <a:solidFill>
                <a:schemeClr val="tx2">
                  <a:lumMod val="75000"/>
                </a:schemeClr>
              </a:solidFill>
              <a:effectLst/>
              <a:latin typeface="Oswald" panose="00000500000000000000" pitchFamily="2" charset="0"/>
              <a:ea typeface="Calibri" panose="020F0502020204030204" pitchFamily="34" charset="0"/>
            </a:endParaRPr>
          </a:p>
          <a:p>
            <a:pPr marL="514350" marR="0" indent="-285750">
              <a:lnSpc>
                <a:spcPct val="107000"/>
              </a:lnSpc>
              <a:spcBef>
                <a:spcPts val="0"/>
              </a:spcBef>
              <a:spcAft>
                <a:spcPts val="600"/>
              </a:spcAft>
              <a:buFont typeface="Arial" panose="020B0604020202020204" pitchFamily="34" charset="0"/>
              <a:buChar char="•"/>
            </a:pPr>
            <a:r>
              <a:rPr lang="en-US" sz="2400" dirty="0">
                <a:solidFill>
                  <a:schemeClr val="tx2">
                    <a:lumMod val="75000"/>
                  </a:schemeClr>
                </a:solidFill>
                <a:effectLst/>
                <a:latin typeface="Oswald" panose="00000500000000000000" pitchFamily="2" charset="0"/>
                <a:ea typeface="Arial" panose="020B0604020202020204" pitchFamily="34" charset="0"/>
              </a:rPr>
              <a:t>Reducing the number of people who become homeless for the first time.</a:t>
            </a:r>
            <a:endParaRPr lang="en-US" sz="2400" dirty="0">
              <a:solidFill>
                <a:schemeClr val="tx2">
                  <a:lumMod val="75000"/>
                </a:schemeClr>
              </a:solidFill>
              <a:effectLst/>
              <a:latin typeface="Oswald" panose="00000500000000000000" pitchFamily="2" charset="0"/>
              <a:ea typeface="Calibri" panose="020F0502020204030204" pitchFamily="34" charset="0"/>
            </a:endParaRPr>
          </a:p>
          <a:p>
            <a:pPr marL="514350" marR="0" indent="-285750">
              <a:lnSpc>
                <a:spcPct val="107000"/>
              </a:lnSpc>
              <a:spcBef>
                <a:spcPts val="0"/>
              </a:spcBef>
              <a:spcAft>
                <a:spcPts val="600"/>
              </a:spcAft>
              <a:buFont typeface="Arial" panose="020B0604020202020204" pitchFamily="34" charset="0"/>
              <a:buChar char="•"/>
            </a:pPr>
            <a:r>
              <a:rPr lang="en-US" sz="2400" dirty="0">
                <a:solidFill>
                  <a:schemeClr val="tx2">
                    <a:lumMod val="75000"/>
                  </a:schemeClr>
                </a:solidFill>
                <a:effectLst/>
                <a:latin typeface="Oswald" panose="00000500000000000000" pitchFamily="2" charset="0"/>
                <a:ea typeface="Arial" panose="020B0604020202020204" pitchFamily="34" charset="0"/>
              </a:rPr>
              <a:t>Increasing the number of people exiting homelessness into permanent housing.</a:t>
            </a:r>
            <a:endParaRPr lang="en-US" sz="2400" dirty="0">
              <a:solidFill>
                <a:schemeClr val="tx2">
                  <a:lumMod val="75000"/>
                </a:schemeClr>
              </a:solidFill>
              <a:effectLst/>
              <a:latin typeface="Oswald" panose="00000500000000000000" pitchFamily="2" charset="0"/>
              <a:ea typeface="Calibri" panose="020F0502020204030204" pitchFamily="34" charset="0"/>
            </a:endParaRPr>
          </a:p>
          <a:p>
            <a:pPr marL="514350" marR="0" indent="-285750">
              <a:lnSpc>
                <a:spcPct val="107000"/>
              </a:lnSpc>
              <a:spcBef>
                <a:spcPts val="0"/>
              </a:spcBef>
              <a:spcAft>
                <a:spcPts val="600"/>
              </a:spcAft>
              <a:buFont typeface="Arial" panose="020B0604020202020204" pitchFamily="34" charset="0"/>
              <a:buChar char="•"/>
            </a:pPr>
            <a:r>
              <a:rPr lang="en-US" sz="2400" dirty="0">
                <a:solidFill>
                  <a:schemeClr val="tx2">
                    <a:lumMod val="75000"/>
                  </a:schemeClr>
                </a:solidFill>
                <a:effectLst/>
                <a:latin typeface="Oswald" panose="00000500000000000000" pitchFamily="2" charset="0"/>
                <a:ea typeface="Arial" panose="020B0604020202020204" pitchFamily="34" charset="0"/>
              </a:rPr>
              <a:t>Reducing the length of time persons remain homeless.</a:t>
            </a:r>
            <a:endParaRPr lang="en-US" sz="2400" dirty="0">
              <a:solidFill>
                <a:schemeClr val="tx2">
                  <a:lumMod val="75000"/>
                </a:schemeClr>
              </a:solidFill>
              <a:effectLst/>
              <a:latin typeface="Oswald" panose="00000500000000000000" pitchFamily="2" charset="0"/>
              <a:ea typeface="Calibri" panose="020F0502020204030204" pitchFamily="34" charset="0"/>
            </a:endParaRPr>
          </a:p>
          <a:p>
            <a:pPr marL="514350" marR="0" indent="-285750">
              <a:lnSpc>
                <a:spcPct val="107000"/>
              </a:lnSpc>
              <a:spcBef>
                <a:spcPts val="0"/>
              </a:spcBef>
              <a:spcAft>
                <a:spcPts val="600"/>
              </a:spcAft>
              <a:buFont typeface="Arial" panose="020B0604020202020204" pitchFamily="34" charset="0"/>
              <a:buChar char="•"/>
            </a:pPr>
            <a:r>
              <a:rPr lang="en-US" sz="2400" dirty="0">
                <a:solidFill>
                  <a:schemeClr val="tx2">
                    <a:lumMod val="75000"/>
                  </a:schemeClr>
                </a:solidFill>
                <a:effectLst/>
                <a:latin typeface="Oswald" panose="00000500000000000000" pitchFamily="2" charset="0"/>
                <a:ea typeface="Arial" panose="020B0604020202020204" pitchFamily="34" charset="0"/>
              </a:rPr>
              <a:t>Reducing the number of persons who return to homelessness after exiting homelessness to permanent housing.</a:t>
            </a:r>
            <a:endParaRPr lang="en-US" sz="2400" dirty="0">
              <a:solidFill>
                <a:schemeClr val="tx2">
                  <a:lumMod val="75000"/>
                </a:schemeClr>
              </a:solidFill>
              <a:effectLst/>
              <a:latin typeface="Oswald" panose="00000500000000000000" pitchFamily="2" charset="0"/>
              <a:ea typeface="Calibri" panose="020F0502020204030204" pitchFamily="34" charset="0"/>
            </a:endParaRPr>
          </a:p>
          <a:p>
            <a:pPr marL="514350" marR="0" indent="-285750">
              <a:lnSpc>
                <a:spcPct val="107000"/>
              </a:lnSpc>
              <a:spcBef>
                <a:spcPts val="0"/>
              </a:spcBef>
              <a:spcAft>
                <a:spcPts val="600"/>
              </a:spcAft>
              <a:buFont typeface="Arial" panose="020B0604020202020204" pitchFamily="34" charset="0"/>
              <a:buChar char="•"/>
            </a:pPr>
            <a:r>
              <a:rPr lang="en-US" sz="2400" dirty="0">
                <a:solidFill>
                  <a:schemeClr val="tx2">
                    <a:lumMod val="75000"/>
                  </a:schemeClr>
                </a:solidFill>
                <a:latin typeface="Oswald" panose="00000500000000000000" pitchFamily="2" charset="0"/>
                <a:ea typeface="Arial" panose="020B0604020202020204" pitchFamily="34" charset="0"/>
              </a:rPr>
              <a:t>I</a:t>
            </a:r>
            <a:r>
              <a:rPr lang="en-US" sz="2400" dirty="0">
                <a:solidFill>
                  <a:schemeClr val="tx2">
                    <a:lumMod val="75000"/>
                  </a:schemeClr>
                </a:solidFill>
                <a:effectLst/>
                <a:latin typeface="Oswald" panose="00000500000000000000" pitchFamily="2" charset="0"/>
                <a:ea typeface="Arial" panose="020B0604020202020204" pitchFamily="34" charset="0"/>
              </a:rPr>
              <a:t>ncrease successful placements from street outreach.</a:t>
            </a:r>
            <a:endParaRPr lang="en-US" sz="2400" dirty="0">
              <a:solidFill>
                <a:schemeClr val="tx2">
                  <a:lumMod val="75000"/>
                </a:schemeClr>
              </a:solidFill>
              <a:effectLst/>
              <a:latin typeface="Oswald" panose="00000500000000000000" pitchFamily="2" charset="0"/>
              <a:ea typeface="Calibri" panose="020F0502020204030204" pitchFamily="34" charset="0"/>
            </a:endParaRPr>
          </a:p>
          <a:p>
            <a:pPr>
              <a:lnSpc>
                <a:spcPct val="90000"/>
              </a:lnSpc>
              <a:spcBef>
                <a:spcPct val="20000"/>
              </a:spcBef>
              <a:buFont typeface="Arial"/>
            </a:pPr>
            <a:endParaRPr lang="en-US" sz="2000" dirty="0">
              <a:latin typeface="Oswald"/>
            </a:endParaRPr>
          </a:p>
        </p:txBody>
      </p:sp>
    </p:spTree>
    <p:extLst>
      <p:ext uri="{BB962C8B-B14F-4D97-AF65-F5344CB8AC3E}">
        <p14:creationId xmlns:p14="http://schemas.microsoft.com/office/powerpoint/2010/main" val="409237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2" name="Google Shape;82;p5"/>
          <p:cNvSpPr txBox="1">
            <a:spLocks noGrp="1"/>
          </p:cNvSpPr>
          <p:nvPr>
            <p:ph type="sldNum" idx="12"/>
          </p:nvPr>
        </p:nvSpPr>
        <p:spPr>
          <a:xfrm>
            <a:off x="8472458" y="5520467"/>
            <a:ext cx="548700" cy="393600"/>
          </a:xfrm>
          <a:prstGeom prst="rect">
            <a:avLst/>
          </a:prstGeom>
          <a:noFill/>
          <a:ln>
            <a:noFill/>
          </a:ln>
        </p:spPr>
        <p:txBody>
          <a:bodyPr spcFirstLastPara="1" vert="horz" wrap="square" lIns="91425" tIns="91425" rIns="91425" bIns="91425" rtlCol="0" anchor="ctr" anchorCtr="0">
            <a:normAutofit/>
          </a:bodyPr>
          <a:lstStyle/>
          <a:p>
            <a:fld id="{00000000-1234-1234-1234-123412341234}" type="slidenum">
              <a:rPr lang="en-US"/>
              <a:pPr/>
              <a:t>11</a:t>
            </a:fld>
            <a:endParaRPr dirty="0"/>
          </a:p>
        </p:txBody>
      </p:sp>
      <p:pic>
        <p:nvPicPr>
          <p:cNvPr id="83" name="Google Shape;83;p5"/>
          <p:cNvPicPr preferRelativeResize="0"/>
          <p:nvPr/>
        </p:nvPicPr>
        <p:blipFill>
          <a:blip r:embed="rId3">
            <a:alphaModFix/>
          </a:blip>
          <a:stretch>
            <a:fillRect/>
          </a:stretch>
        </p:blipFill>
        <p:spPr>
          <a:xfrm>
            <a:off x="1797997" y="1076326"/>
            <a:ext cx="6048137" cy="5781674"/>
          </a:xfrm>
          <a:prstGeom prst="rect">
            <a:avLst/>
          </a:prstGeom>
          <a:noFill/>
          <a:ln>
            <a:noFill/>
          </a:ln>
        </p:spPr>
      </p:pic>
      <p:sp>
        <p:nvSpPr>
          <p:cNvPr id="84" name="Google Shape;84;p5"/>
          <p:cNvSpPr txBox="1"/>
          <p:nvPr/>
        </p:nvSpPr>
        <p:spPr>
          <a:xfrm>
            <a:off x="5435475" y="3244350"/>
            <a:ext cx="1467300" cy="369300"/>
          </a:xfrm>
          <a:prstGeom prst="rect">
            <a:avLst/>
          </a:prstGeom>
          <a:noFill/>
          <a:ln>
            <a:noFill/>
          </a:ln>
        </p:spPr>
        <p:txBody>
          <a:bodyPr spcFirstLastPara="1" wrap="square" lIns="91425" tIns="91425" rIns="91425" bIns="91425" anchor="t" anchorCtr="0">
            <a:spAutoFit/>
          </a:bodyPr>
          <a:lstStyle/>
          <a:p>
            <a:r>
              <a:rPr lang="en-US" sz="1200" dirty="0">
                <a:solidFill>
                  <a:schemeClr val="dk1"/>
                </a:solidFill>
                <a:latin typeface="Times New Roman"/>
                <a:ea typeface="Times New Roman"/>
                <a:cs typeface="Times New Roman"/>
                <a:sym typeface="Times New Roman"/>
              </a:rPr>
              <a:t> </a:t>
            </a:r>
            <a:endParaRPr dirty="0">
              <a:solidFill>
                <a:schemeClr val="dk1"/>
              </a:solidFill>
            </a:endParaRPr>
          </a:p>
        </p:txBody>
      </p:sp>
      <p:sp>
        <p:nvSpPr>
          <p:cNvPr id="85" name="Google Shape;85;p5"/>
          <p:cNvSpPr txBox="1"/>
          <p:nvPr/>
        </p:nvSpPr>
        <p:spPr>
          <a:xfrm>
            <a:off x="3255894" y="1948075"/>
            <a:ext cx="1212900" cy="1046410"/>
          </a:xfrm>
          <a:prstGeom prst="rect">
            <a:avLst/>
          </a:prstGeom>
          <a:noFill/>
          <a:ln>
            <a:noFill/>
          </a:ln>
        </p:spPr>
        <p:txBody>
          <a:bodyPr spcFirstLastPara="1" wrap="square" lIns="91425" tIns="91425" rIns="91425" bIns="91425" anchor="t" anchorCtr="0">
            <a:spAutoFit/>
          </a:bodyPr>
          <a:lstStyle/>
          <a:p>
            <a:pPr algn="ctr"/>
            <a:r>
              <a:rPr lang="en-US" sz="1400" dirty="0">
                <a:solidFill>
                  <a:srgbClr val="073763"/>
                </a:solidFill>
              </a:rPr>
              <a:t>Increase permanent housing opportunities</a:t>
            </a:r>
            <a:endParaRPr sz="1400" dirty="0">
              <a:solidFill>
                <a:srgbClr val="073763"/>
              </a:solidFill>
            </a:endParaRPr>
          </a:p>
        </p:txBody>
      </p:sp>
      <p:sp>
        <p:nvSpPr>
          <p:cNvPr id="86" name="Google Shape;86;p5"/>
          <p:cNvSpPr txBox="1"/>
          <p:nvPr/>
        </p:nvSpPr>
        <p:spPr>
          <a:xfrm>
            <a:off x="4832038" y="1754878"/>
            <a:ext cx="1519800" cy="1261854"/>
          </a:xfrm>
          <a:prstGeom prst="rect">
            <a:avLst/>
          </a:prstGeom>
          <a:noFill/>
          <a:ln>
            <a:noFill/>
          </a:ln>
        </p:spPr>
        <p:txBody>
          <a:bodyPr spcFirstLastPara="1" wrap="square" lIns="91425" tIns="91425" rIns="91425" bIns="91425" anchor="t" anchorCtr="0">
            <a:spAutoFit/>
          </a:bodyPr>
          <a:lstStyle/>
          <a:p>
            <a:r>
              <a:rPr lang="en-US" sz="1400" dirty="0">
                <a:solidFill>
                  <a:srgbClr val="073763"/>
                </a:solidFill>
              </a:rPr>
              <a:t>Robust, diverse workforce including partners with lived experience</a:t>
            </a:r>
            <a:endParaRPr sz="1400" dirty="0">
              <a:solidFill>
                <a:srgbClr val="073763"/>
              </a:solidFill>
            </a:endParaRPr>
          </a:p>
        </p:txBody>
      </p:sp>
      <p:sp>
        <p:nvSpPr>
          <p:cNvPr id="87" name="Google Shape;87;p5"/>
          <p:cNvSpPr txBox="1"/>
          <p:nvPr/>
        </p:nvSpPr>
        <p:spPr>
          <a:xfrm>
            <a:off x="6108632" y="2956635"/>
            <a:ext cx="1212900" cy="1477297"/>
          </a:xfrm>
          <a:prstGeom prst="rect">
            <a:avLst/>
          </a:prstGeom>
          <a:noFill/>
          <a:ln>
            <a:noFill/>
          </a:ln>
        </p:spPr>
        <p:txBody>
          <a:bodyPr spcFirstLastPara="1" wrap="square" lIns="91425" tIns="91425" rIns="91425" bIns="91425" anchor="t" anchorCtr="0">
            <a:spAutoFit/>
          </a:bodyPr>
          <a:lstStyle/>
          <a:p>
            <a:r>
              <a:rPr lang="en-US" sz="1400" dirty="0">
                <a:solidFill>
                  <a:srgbClr val="073763"/>
                </a:solidFill>
              </a:rPr>
              <a:t>Quality HMIS data with active participation &amp; coverage of all programs</a:t>
            </a:r>
            <a:endParaRPr sz="1400" dirty="0">
              <a:solidFill>
                <a:srgbClr val="073763"/>
              </a:solidFill>
            </a:endParaRPr>
          </a:p>
        </p:txBody>
      </p:sp>
      <p:sp>
        <p:nvSpPr>
          <p:cNvPr id="88" name="Google Shape;88;p5"/>
          <p:cNvSpPr txBox="1"/>
          <p:nvPr/>
        </p:nvSpPr>
        <p:spPr>
          <a:xfrm>
            <a:off x="5591938" y="4661550"/>
            <a:ext cx="1519800" cy="1261854"/>
          </a:xfrm>
          <a:prstGeom prst="rect">
            <a:avLst/>
          </a:prstGeom>
          <a:noFill/>
          <a:ln>
            <a:noFill/>
          </a:ln>
        </p:spPr>
        <p:txBody>
          <a:bodyPr spcFirstLastPara="1" wrap="square" lIns="91425" tIns="91425" rIns="91425" bIns="91425" anchor="t" anchorCtr="0">
            <a:spAutoFit/>
          </a:bodyPr>
          <a:lstStyle/>
          <a:p>
            <a:r>
              <a:rPr lang="en-US" sz="1400" dirty="0">
                <a:solidFill>
                  <a:srgbClr val="073763"/>
                </a:solidFill>
              </a:rPr>
              <a:t>Collaborative &amp; coordinated cross-jurisdictional planning &amp; implementation</a:t>
            </a:r>
            <a:endParaRPr sz="1400" dirty="0">
              <a:solidFill>
                <a:srgbClr val="073763"/>
              </a:solidFill>
            </a:endParaRPr>
          </a:p>
        </p:txBody>
      </p:sp>
      <p:sp>
        <p:nvSpPr>
          <p:cNvPr id="89" name="Google Shape;89;p5"/>
          <p:cNvSpPr txBox="1"/>
          <p:nvPr/>
        </p:nvSpPr>
        <p:spPr>
          <a:xfrm>
            <a:off x="4085093" y="5340159"/>
            <a:ext cx="1347600" cy="1261854"/>
          </a:xfrm>
          <a:prstGeom prst="rect">
            <a:avLst/>
          </a:prstGeom>
          <a:noFill/>
          <a:ln>
            <a:noFill/>
          </a:ln>
        </p:spPr>
        <p:txBody>
          <a:bodyPr spcFirstLastPara="1" wrap="square" lIns="91425" tIns="91425" rIns="91425" bIns="91425" anchor="t" anchorCtr="0">
            <a:spAutoFit/>
          </a:bodyPr>
          <a:lstStyle/>
          <a:p>
            <a:pPr algn="ctr"/>
            <a:r>
              <a:rPr lang="en-US" sz="1400" dirty="0">
                <a:solidFill>
                  <a:srgbClr val="073763"/>
                </a:solidFill>
              </a:rPr>
              <a:t>Prevention, diversion, and problem-solving resources</a:t>
            </a:r>
            <a:endParaRPr sz="1400" dirty="0">
              <a:solidFill>
                <a:srgbClr val="073763"/>
              </a:solidFill>
            </a:endParaRPr>
          </a:p>
        </p:txBody>
      </p:sp>
      <p:sp>
        <p:nvSpPr>
          <p:cNvPr id="90" name="Google Shape;90;p5"/>
          <p:cNvSpPr txBox="1"/>
          <p:nvPr/>
        </p:nvSpPr>
        <p:spPr>
          <a:xfrm>
            <a:off x="2683194" y="4661550"/>
            <a:ext cx="1145400" cy="1046410"/>
          </a:xfrm>
          <a:prstGeom prst="rect">
            <a:avLst/>
          </a:prstGeom>
          <a:noFill/>
          <a:ln>
            <a:noFill/>
          </a:ln>
        </p:spPr>
        <p:txBody>
          <a:bodyPr spcFirstLastPara="1" wrap="square" lIns="91425" tIns="91425" rIns="91425" bIns="91425" anchor="t" anchorCtr="0">
            <a:spAutoFit/>
          </a:bodyPr>
          <a:lstStyle/>
          <a:p>
            <a:r>
              <a:rPr lang="en-US" sz="1400" dirty="0">
                <a:solidFill>
                  <a:srgbClr val="073763"/>
                </a:solidFill>
              </a:rPr>
              <a:t>Crisis response with a focus on housing</a:t>
            </a:r>
            <a:endParaRPr sz="1400" dirty="0">
              <a:solidFill>
                <a:srgbClr val="073763"/>
              </a:solidFill>
            </a:endParaRPr>
          </a:p>
        </p:txBody>
      </p:sp>
      <p:sp>
        <p:nvSpPr>
          <p:cNvPr id="91" name="Google Shape;91;p5"/>
          <p:cNvSpPr txBox="1"/>
          <p:nvPr/>
        </p:nvSpPr>
        <p:spPr>
          <a:xfrm>
            <a:off x="2302533" y="3172078"/>
            <a:ext cx="1133678" cy="830966"/>
          </a:xfrm>
          <a:prstGeom prst="rect">
            <a:avLst/>
          </a:prstGeom>
          <a:noFill/>
          <a:ln>
            <a:noFill/>
          </a:ln>
        </p:spPr>
        <p:txBody>
          <a:bodyPr spcFirstLastPara="1" wrap="square" lIns="91425" tIns="91425" rIns="91425" bIns="91425" anchor="t" anchorCtr="0">
            <a:spAutoFit/>
          </a:bodyPr>
          <a:lstStyle/>
          <a:p>
            <a:pPr algn="ctr"/>
            <a:r>
              <a:rPr lang="en-US" sz="1400" dirty="0">
                <a:solidFill>
                  <a:srgbClr val="073763"/>
                </a:solidFill>
              </a:rPr>
              <a:t>Coordinated Entry System (CES)</a:t>
            </a:r>
            <a:endParaRPr sz="1400" dirty="0">
              <a:solidFill>
                <a:srgbClr val="073763"/>
              </a:solidFill>
            </a:endParaRPr>
          </a:p>
        </p:txBody>
      </p:sp>
      <p:sp>
        <p:nvSpPr>
          <p:cNvPr id="92" name="Google Shape;92;p5"/>
          <p:cNvSpPr txBox="1"/>
          <p:nvPr/>
        </p:nvSpPr>
        <p:spPr>
          <a:xfrm>
            <a:off x="3786662" y="3485256"/>
            <a:ext cx="1903213" cy="1015632"/>
          </a:xfrm>
          <a:prstGeom prst="rect">
            <a:avLst/>
          </a:prstGeom>
          <a:noFill/>
          <a:ln>
            <a:noFill/>
          </a:ln>
        </p:spPr>
        <p:txBody>
          <a:bodyPr spcFirstLastPara="1" wrap="square" lIns="91425" tIns="91425" rIns="91425" bIns="91425" anchor="t" anchorCtr="0">
            <a:spAutoFit/>
          </a:bodyPr>
          <a:lstStyle/>
          <a:p>
            <a:pPr algn="ctr"/>
            <a:r>
              <a:rPr lang="en-US" b="1" dirty="0">
                <a:solidFill>
                  <a:srgbClr val="073763"/>
                </a:solidFill>
                <a:latin typeface="Oswald" panose="00000500000000000000" pitchFamily="2" charset="0"/>
              </a:rPr>
              <a:t>Optimal Regional Homeless Response System</a:t>
            </a:r>
            <a:endParaRPr b="1" dirty="0">
              <a:solidFill>
                <a:srgbClr val="073763"/>
              </a:solidFill>
              <a:latin typeface="Oswald" panose="00000500000000000000"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AE807-51FA-0F00-48D8-BB62FC0ED9E2}"/>
              </a:ext>
            </a:extLst>
          </p:cNvPr>
          <p:cNvSpPr>
            <a:spLocks noGrp="1"/>
          </p:cNvSpPr>
          <p:nvPr>
            <p:ph type="title"/>
          </p:nvPr>
        </p:nvSpPr>
        <p:spPr/>
        <p:txBody>
          <a:bodyPr/>
          <a:lstStyle/>
          <a:p>
            <a:r>
              <a:rPr lang="en-US" dirty="0"/>
              <a:t>Key System Partners</a:t>
            </a:r>
          </a:p>
        </p:txBody>
      </p:sp>
      <p:graphicFrame>
        <p:nvGraphicFramePr>
          <p:cNvPr id="4" name="Content Placeholder 3">
            <a:extLst>
              <a:ext uri="{FF2B5EF4-FFF2-40B4-BE49-F238E27FC236}">
                <a16:creationId xmlns:a16="http://schemas.microsoft.com/office/drawing/2014/main" id="{E0F3DB68-F039-E071-3483-BF7508624AB4}"/>
              </a:ext>
            </a:extLst>
          </p:cNvPr>
          <p:cNvGraphicFramePr>
            <a:graphicFrameLocks noGrp="1"/>
          </p:cNvGraphicFramePr>
          <p:nvPr>
            <p:ph idx="1"/>
            <p:extLst>
              <p:ext uri="{D42A27DB-BD31-4B8C-83A1-F6EECF244321}">
                <p14:modId xmlns:p14="http://schemas.microsoft.com/office/powerpoint/2010/main" val="887952573"/>
              </p:ext>
            </p:extLst>
          </p:nvPr>
        </p:nvGraphicFramePr>
        <p:xfrm>
          <a:off x="0" y="876300"/>
          <a:ext cx="9067800" cy="5730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DD1C1B11-8E2C-C115-46CC-FC011227A910}"/>
              </a:ext>
            </a:extLst>
          </p:cNvPr>
          <p:cNvSpPr txBox="1"/>
          <p:nvPr/>
        </p:nvSpPr>
        <p:spPr>
          <a:xfrm>
            <a:off x="76200" y="4446590"/>
            <a:ext cx="1057275" cy="369332"/>
          </a:xfrm>
          <a:prstGeom prst="rect">
            <a:avLst/>
          </a:prstGeom>
          <a:noFill/>
        </p:spPr>
        <p:txBody>
          <a:bodyPr wrap="square" rtlCol="0">
            <a:spAutoFit/>
          </a:bodyPr>
          <a:lstStyle/>
          <a:p>
            <a:r>
              <a:rPr lang="en-US" dirty="0"/>
              <a:t>Funders</a:t>
            </a:r>
          </a:p>
        </p:txBody>
      </p:sp>
      <p:sp>
        <p:nvSpPr>
          <p:cNvPr id="7" name="TextBox 6">
            <a:extLst>
              <a:ext uri="{FF2B5EF4-FFF2-40B4-BE49-F238E27FC236}">
                <a16:creationId xmlns:a16="http://schemas.microsoft.com/office/drawing/2014/main" id="{505F2215-51D7-D069-17BB-A06E4CA7968B}"/>
              </a:ext>
            </a:extLst>
          </p:cNvPr>
          <p:cNvSpPr txBox="1"/>
          <p:nvPr/>
        </p:nvSpPr>
        <p:spPr>
          <a:xfrm>
            <a:off x="7505700" y="5488452"/>
            <a:ext cx="1562100" cy="646331"/>
          </a:xfrm>
          <a:prstGeom prst="rect">
            <a:avLst/>
          </a:prstGeom>
          <a:noFill/>
        </p:spPr>
        <p:txBody>
          <a:bodyPr wrap="square" rtlCol="0">
            <a:spAutoFit/>
          </a:bodyPr>
          <a:lstStyle/>
          <a:p>
            <a:r>
              <a:rPr lang="en-US" dirty="0"/>
              <a:t>Faith-Based Communities</a:t>
            </a:r>
          </a:p>
        </p:txBody>
      </p:sp>
      <p:sp>
        <p:nvSpPr>
          <p:cNvPr id="9" name="TextBox 8">
            <a:extLst>
              <a:ext uri="{FF2B5EF4-FFF2-40B4-BE49-F238E27FC236}">
                <a16:creationId xmlns:a16="http://schemas.microsoft.com/office/drawing/2014/main" id="{B8E08A39-B85E-0069-D158-3698F84CDAD9}"/>
              </a:ext>
            </a:extLst>
          </p:cNvPr>
          <p:cNvSpPr txBox="1"/>
          <p:nvPr/>
        </p:nvSpPr>
        <p:spPr>
          <a:xfrm>
            <a:off x="2190750" y="5811618"/>
            <a:ext cx="2381250" cy="646331"/>
          </a:xfrm>
          <a:prstGeom prst="rect">
            <a:avLst/>
          </a:prstGeom>
          <a:noFill/>
        </p:spPr>
        <p:txBody>
          <a:bodyPr wrap="square" rtlCol="0">
            <a:spAutoFit/>
          </a:bodyPr>
          <a:lstStyle/>
          <a:p>
            <a:pPr algn="ctr"/>
            <a:r>
              <a:rPr lang="en-US" dirty="0"/>
              <a:t>Partners with Lived Experience</a:t>
            </a:r>
          </a:p>
        </p:txBody>
      </p:sp>
      <p:sp>
        <p:nvSpPr>
          <p:cNvPr id="11" name="TextBox 10">
            <a:extLst>
              <a:ext uri="{FF2B5EF4-FFF2-40B4-BE49-F238E27FC236}">
                <a16:creationId xmlns:a16="http://schemas.microsoft.com/office/drawing/2014/main" id="{092E4FEF-77CA-B12E-FFEA-25BF5372F0EB}"/>
              </a:ext>
            </a:extLst>
          </p:cNvPr>
          <p:cNvSpPr txBox="1"/>
          <p:nvPr/>
        </p:nvSpPr>
        <p:spPr>
          <a:xfrm>
            <a:off x="4981575" y="5658534"/>
            <a:ext cx="1562100" cy="369332"/>
          </a:xfrm>
          <a:prstGeom prst="rect">
            <a:avLst/>
          </a:prstGeom>
          <a:noFill/>
        </p:spPr>
        <p:txBody>
          <a:bodyPr wrap="square" rtlCol="0">
            <a:spAutoFit/>
          </a:bodyPr>
          <a:lstStyle/>
          <a:p>
            <a:r>
              <a:rPr lang="en-US" dirty="0"/>
              <a:t>Veteran Affairs</a:t>
            </a:r>
          </a:p>
        </p:txBody>
      </p:sp>
      <p:sp>
        <p:nvSpPr>
          <p:cNvPr id="12" name="TextBox 11">
            <a:extLst>
              <a:ext uri="{FF2B5EF4-FFF2-40B4-BE49-F238E27FC236}">
                <a16:creationId xmlns:a16="http://schemas.microsoft.com/office/drawing/2014/main" id="{5A9A0EF9-B423-958D-2D36-D4929A5CD9B8}"/>
              </a:ext>
            </a:extLst>
          </p:cNvPr>
          <p:cNvSpPr txBox="1"/>
          <p:nvPr/>
        </p:nvSpPr>
        <p:spPr>
          <a:xfrm>
            <a:off x="180975" y="5520034"/>
            <a:ext cx="1409700" cy="646331"/>
          </a:xfrm>
          <a:prstGeom prst="rect">
            <a:avLst/>
          </a:prstGeom>
          <a:noFill/>
        </p:spPr>
        <p:txBody>
          <a:bodyPr wrap="square" rtlCol="0">
            <a:spAutoFit/>
          </a:bodyPr>
          <a:lstStyle/>
          <a:p>
            <a:r>
              <a:rPr lang="en-US" dirty="0"/>
              <a:t>Courts/Legal Services</a:t>
            </a:r>
          </a:p>
        </p:txBody>
      </p:sp>
      <p:sp>
        <p:nvSpPr>
          <p:cNvPr id="13" name="TextBox 12">
            <a:extLst>
              <a:ext uri="{FF2B5EF4-FFF2-40B4-BE49-F238E27FC236}">
                <a16:creationId xmlns:a16="http://schemas.microsoft.com/office/drawing/2014/main" id="{54122871-F584-BEC2-5535-F4EE8F1A2BCA}"/>
              </a:ext>
            </a:extLst>
          </p:cNvPr>
          <p:cNvSpPr txBox="1"/>
          <p:nvPr/>
        </p:nvSpPr>
        <p:spPr>
          <a:xfrm>
            <a:off x="6238875" y="6064383"/>
            <a:ext cx="1419225" cy="646331"/>
          </a:xfrm>
          <a:prstGeom prst="rect">
            <a:avLst/>
          </a:prstGeom>
          <a:noFill/>
        </p:spPr>
        <p:txBody>
          <a:bodyPr wrap="square" rtlCol="0">
            <a:spAutoFit/>
          </a:bodyPr>
          <a:lstStyle/>
          <a:p>
            <a:pPr algn="ctr"/>
            <a:r>
              <a:rPr lang="en-US" dirty="0"/>
              <a:t>First Responders</a:t>
            </a:r>
          </a:p>
        </p:txBody>
      </p:sp>
    </p:spTree>
    <p:extLst>
      <p:ext uri="{BB962C8B-B14F-4D97-AF65-F5344CB8AC3E}">
        <p14:creationId xmlns:p14="http://schemas.microsoft.com/office/powerpoint/2010/main" val="409007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7" grpId="0"/>
      <p:bldP spid="9"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useBgFill="1">
        <p:nvSpPr>
          <p:cNvPr id="18" name="Rectangle 1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85FC9E5-8443-6213-9BF8-B0E53D96545C}"/>
              </a:ext>
            </a:extLst>
          </p:cNvPr>
          <p:cNvPicPr>
            <a:picLocks noChangeAspect="1"/>
          </p:cNvPicPr>
          <p:nvPr/>
        </p:nvPicPr>
        <p:blipFill>
          <a:blip r:embed="rId3"/>
          <a:stretch>
            <a:fillRect/>
          </a:stretch>
        </p:blipFill>
        <p:spPr>
          <a:xfrm>
            <a:off x="1940571" y="429"/>
            <a:ext cx="5650853" cy="6829028"/>
          </a:xfrm>
          <a:prstGeom prst="rect">
            <a:avLst/>
          </a:prstGeom>
        </p:spPr>
      </p:pic>
    </p:spTree>
    <p:extLst>
      <p:ext uri="{BB962C8B-B14F-4D97-AF65-F5344CB8AC3E}">
        <p14:creationId xmlns:p14="http://schemas.microsoft.com/office/powerpoint/2010/main" val="2762112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446066-992F-AA88-F420-4F5045DD9FD3}"/>
              </a:ext>
            </a:extLst>
          </p:cNvPr>
          <p:cNvSpPr>
            <a:spLocks noGrp="1"/>
          </p:cNvSpPr>
          <p:nvPr>
            <p:ph idx="1"/>
          </p:nvPr>
        </p:nvSpPr>
        <p:spPr>
          <a:xfrm>
            <a:off x="190497" y="1789006"/>
            <a:ext cx="8229600" cy="4525963"/>
          </a:xfrm>
        </p:spPr>
        <p:txBody>
          <a:bodyPr vert="horz" lIns="91440" tIns="45720" rIns="91440" bIns="45720" rtlCol="0" anchor="t">
            <a:normAutofit/>
          </a:bodyPr>
          <a:lstStyle/>
          <a:p>
            <a:pPr marL="0" indent="0" algn="ctr">
              <a:buNone/>
            </a:pPr>
            <a:endParaRPr lang="en-US" dirty="0">
              <a:latin typeface="Oswald"/>
            </a:endParaRPr>
          </a:p>
          <a:p>
            <a:r>
              <a:rPr lang="en-US" dirty="0">
                <a:latin typeface="Oswald"/>
              </a:rPr>
              <a:t>Housing First</a:t>
            </a:r>
          </a:p>
          <a:p>
            <a:r>
              <a:rPr lang="en-US" dirty="0">
                <a:latin typeface="Oswald"/>
              </a:rPr>
              <a:t>Harm Reduction</a:t>
            </a:r>
          </a:p>
          <a:p>
            <a:r>
              <a:rPr lang="en-US" dirty="0">
                <a:latin typeface="Oswald"/>
              </a:rPr>
              <a:t>Client-Centered Approach</a:t>
            </a:r>
          </a:p>
          <a:p>
            <a:r>
              <a:rPr lang="en-US" dirty="0">
                <a:latin typeface="Oswald"/>
              </a:rPr>
              <a:t>Low-Barrier Access to Services</a:t>
            </a:r>
          </a:p>
          <a:p>
            <a:r>
              <a:rPr lang="en-US" dirty="0">
                <a:latin typeface="Oswald"/>
              </a:rPr>
              <a:t>Advancing Racial Equity</a:t>
            </a:r>
          </a:p>
          <a:p>
            <a:r>
              <a:rPr lang="en-US" dirty="0">
                <a:latin typeface="Oswald"/>
              </a:rPr>
              <a:t>Inclusion of Partners with Lived Experience</a:t>
            </a:r>
          </a:p>
          <a:p>
            <a:r>
              <a:rPr lang="en-US" dirty="0">
                <a:latin typeface="Oswald"/>
              </a:rPr>
              <a:t>Regional Collaboration</a:t>
            </a:r>
          </a:p>
          <a:p>
            <a:pPr marL="0" indent="0" algn="ctr">
              <a:buNone/>
            </a:pPr>
            <a:endParaRPr lang="en-US" dirty="0">
              <a:latin typeface="Oswald"/>
            </a:endParaRPr>
          </a:p>
          <a:p>
            <a:pPr marL="0" indent="0" algn="ctr">
              <a:buNone/>
            </a:pPr>
            <a:endParaRPr lang="en-US" sz="4000" dirty="0"/>
          </a:p>
        </p:txBody>
      </p:sp>
      <p:sp>
        <p:nvSpPr>
          <p:cNvPr id="4" name="TextBox 3">
            <a:extLst>
              <a:ext uri="{FF2B5EF4-FFF2-40B4-BE49-F238E27FC236}">
                <a16:creationId xmlns:a16="http://schemas.microsoft.com/office/drawing/2014/main" id="{7E5D48AC-DB9D-8B07-D762-41CC039DB029}"/>
              </a:ext>
            </a:extLst>
          </p:cNvPr>
          <p:cNvSpPr txBox="1"/>
          <p:nvPr/>
        </p:nvSpPr>
        <p:spPr>
          <a:xfrm>
            <a:off x="0" y="1408337"/>
            <a:ext cx="700087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tx2">
                    <a:lumMod val="75000"/>
                  </a:schemeClr>
                </a:solidFill>
                <a:latin typeface="Oswald"/>
                <a:cs typeface="Calibri"/>
              </a:rPr>
              <a:t>Guiding Principles and Practices</a:t>
            </a:r>
            <a:endParaRPr lang="en-US" sz="3200" b="1" dirty="0">
              <a:solidFill>
                <a:schemeClr val="tx2">
                  <a:lumMod val="75000"/>
                </a:schemeClr>
              </a:solidFill>
            </a:endParaRPr>
          </a:p>
        </p:txBody>
      </p:sp>
    </p:spTree>
    <p:extLst>
      <p:ext uri="{BB962C8B-B14F-4D97-AF65-F5344CB8AC3E}">
        <p14:creationId xmlns:p14="http://schemas.microsoft.com/office/powerpoint/2010/main" val="4292548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EA3439-1CC2-35A8-1C98-A50E0C35B028}"/>
              </a:ext>
            </a:extLst>
          </p:cNvPr>
          <p:cNvSpPr>
            <a:spLocks noGrp="1"/>
          </p:cNvSpPr>
          <p:nvPr>
            <p:ph sz="half" idx="1"/>
          </p:nvPr>
        </p:nvSpPr>
        <p:spPr>
          <a:xfrm>
            <a:off x="0" y="1457326"/>
            <a:ext cx="7877175" cy="685800"/>
          </a:xfrm>
        </p:spPr>
        <p:txBody>
          <a:bodyPr vert="horz" lIns="91440" tIns="45720" rIns="91440" bIns="45720" rtlCol="0" anchor="t">
            <a:normAutofit/>
          </a:bodyPr>
          <a:lstStyle/>
          <a:p>
            <a:pPr marL="0" indent="0">
              <a:buNone/>
            </a:pPr>
            <a:r>
              <a:rPr lang="en-US" sz="3200" b="1" dirty="0">
                <a:solidFill>
                  <a:srgbClr val="06375D"/>
                </a:solidFill>
                <a:latin typeface="Oswald"/>
              </a:rPr>
              <a:t>Considerations for System-Leaders</a:t>
            </a:r>
          </a:p>
        </p:txBody>
      </p:sp>
      <p:sp>
        <p:nvSpPr>
          <p:cNvPr id="4" name="TextBox 3">
            <a:extLst>
              <a:ext uri="{FF2B5EF4-FFF2-40B4-BE49-F238E27FC236}">
                <a16:creationId xmlns:a16="http://schemas.microsoft.com/office/drawing/2014/main" id="{1F66B645-3FC9-2E26-8ED4-378898A4653E}"/>
              </a:ext>
            </a:extLst>
          </p:cNvPr>
          <p:cNvSpPr txBox="1"/>
          <p:nvPr/>
        </p:nvSpPr>
        <p:spPr>
          <a:xfrm>
            <a:off x="142875" y="2014135"/>
            <a:ext cx="8858250" cy="4401205"/>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400" dirty="0">
                <a:solidFill>
                  <a:schemeClr val="tx2">
                    <a:lumMod val="75000"/>
                  </a:schemeClr>
                </a:solidFill>
                <a:latin typeface="Oswald" panose="00000500000000000000" pitchFamily="2" charset="0"/>
              </a:rPr>
              <a:t>How much would your full homelessness budget need to be to meet the needs of everyone eligible for your homelessness programs? </a:t>
            </a:r>
          </a:p>
          <a:p>
            <a:pPr marL="285750" indent="-285750">
              <a:spcBef>
                <a:spcPts val="600"/>
              </a:spcBef>
              <a:spcAft>
                <a:spcPts val="600"/>
              </a:spcAft>
              <a:buFont typeface="Arial" panose="020B0604020202020204" pitchFamily="34" charset="0"/>
              <a:buChar char="•"/>
            </a:pPr>
            <a:r>
              <a:rPr lang="en-US" sz="2400" dirty="0">
                <a:solidFill>
                  <a:schemeClr val="tx2">
                    <a:lumMod val="75000"/>
                  </a:schemeClr>
                </a:solidFill>
                <a:latin typeface="Oswald" panose="00000500000000000000" pitchFamily="2" charset="0"/>
              </a:rPr>
              <a:t>What new skillsets and trainings are needed to support your department transition into being a contributor to the local homeless response system? </a:t>
            </a:r>
          </a:p>
          <a:p>
            <a:pPr marL="285750" indent="-285750">
              <a:spcBef>
                <a:spcPts val="600"/>
              </a:spcBef>
              <a:spcAft>
                <a:spcPts val="600"/>
              </a:spcAft>
              <a:buFont typeface="Arial" panose="020B0604020202020204" pitchFamily="34" charset="0"/>
              <a:buChar char="•"/>
            </a:pPr>
            <a:r>
              <a:rPr lang="en-US" sz="2400" dirty="0">
                <a:solidFill>
                  <a:schemeClr val="tx2">
                    <a:lumMod val="75000"/>
                  </a:schemeClr>
                </a:solidFill>
                <a:latin typeface="Oswald" panose="00000500000000000000" pitchFamily="2" charset="0"/>
              </a:rPr>
              <a:t>What policies may need to be waived or modified to remove barriers to accessing your homeless programs? </a:t>
            </a:r>
          </a:p>
          <a:p>
            <a:pPr marL="285750" indent="-285750">
              <a:spcBef>
                <a:spcPts val="600"/>
              </a:spcBef>
              <a:spcAft>
                <a:spcPts val="600"/>
              </a:spcAft>
              <a:buFont typeface="Arial" panose="020B0604020202020204" pitchFamily="34" charset="0"/>
              <a:buChar char="•"/>
            </a:pPr>
            <a:r>
              <a:rPr lang="en-US" sz="2400" dirty="0">
                <a:solidFill>
                  <a:schemeClr val="tx2">
                    <a:lumMod val="75000"/>
                  </a:schemeClr>
                </a:solidFill>
                <a:latin typeface="Oswald" panose="00000500000000000000" pitchFamily="2" charset="0"/>
              </a:rPr>
              <a:t>What organizations could you partner with to build capacity to rehouse people experiencing homelessness in your community? </a:t>
            </a:r>
          </a:p>
          <a:p>
            <a:pPr marL="285750" indent="-285750">
              <a:spcBef>
                <a:spcPts val="600"/>
              </a:spcBef>
              <a:spcAft>
                <a:spcPts val="600"/>
              </a:spcAft>
              <a:buFont typeface="Arial" panose="020B0604020202020204" pitchFamily="34" charset="0"/>
              <a:buChar char="•"/>
            </a:pPr>
            <a:r>
              <a:rPr lang="en-US" sz="2400" dirty="0">
                <a:solidFill>
                  <a:schemeClr val="tx2">
                    <a:lumMod val="75000"/>
                  </a:schemeClr>
                </a:solidFill>
                <a:latin typeface="Oswald" panose="00000500000000000000" pitchFamily="2" charset="0"/>
              </a:rPr>
              <a:t>What data do you need to collect or access to guide your department in these unprecedented times?</a:t>
            </a:r>
            <a:endParaRPr lang="en-US" dirty="0"/>
          </a:p>
        </p:txBody>
      </p:sp>
    </p:spTree>
    <p:extLst>
      <p:ext uri="{BB962C8B-B14F-4D97-AF65-F5344CB8AC3E}">
        <p14:creationId xmlns:p14="http://schemas.microsoft.com/office/powerpoint/2010/main" val="2583188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6FD590-2FF9-6F97-99DA-14C8101BC25A}"/>
              </a:ext>
            </a:extLst>
          </p:cNvPr>
          <p:cNvSpPr txBox="1"/>
          <p:nvPr/>
        </p:nvSpPr>
        <p:spPr>
          <a:xfrm>
            <a:off x="838200" y="2438400"/>
            <a:ext cx="7134225" cy="523220"/>
          </a:xfrm>
          <a:prstGeom prst="rect">
            <a:avLst/>
          </a:prstGeom>
          <a:noFill/>
        </p:spPr>
        <p:txBody>
          <a:bodyPr wrap="square" rtlCol="0">
            <a:spAutoFit/>
          </a:bodyPr>
          <a:lstStyle/>
          <a:p>
            <a:pPr algn="ctr"/>
            <a:r>
              <a:rPr lang="en-US" sz="2800" dirty="0"/>
              <a:t>Add TA Team Slide </a:t>
            </a:r>
          </a:p>
        </p:txBody>
      </p:sp>
    </p:spTree>
    <p:extLst>
      <p:ext uri="{BB962C8B-B14F-4D97-AF65-F5344CB8AC3E}">
        <p14:creationId xmlns:p14="http://schemas.microsoft.com/office/powerpoint/2010/main" val="510738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C2758-EBED-5546-89CF-F56901385785}"/>
              </a:ext>
            </a:extLst>
          </p:cNvPr>
          <p:cNvSpPr>
            <a:spLocks noGrp="1"/>
          </p:cNvSpPr>
          <p:nvPr>
            <p:ph type="title"/>
          </p:nvPr>
        </p:nvSpPr>
        <p:spPr/>
        <p:txBody>
          <a:bodyPr>
            <a:noAutofit/>
          </a:bodyPr>
          <a:lstStyle/>
          <a:p>
            <a:r>
              <a:rPr lang="en-US" sz="4400" dirty="0"/>
              <a:t>Section Recap</a:t>
            </a:r>
          </a:p>
        </p:txBody>
      </p:sp>
      <p:sp>
        <p:nvSpPr>
          <p:cNvPr id="15" name="Google Shape;334;p15">
            <a:extLst>
              <a:ext uri="{FF2B5EF4-FFF2-40B4-BE49-F238E27FC236}">
                <a16:creationId xmlns:a16="http://schemas.microsoft.com/office/drawing/2014/main" id="{EE809D46-059C-4D4C-B35F-449900C0F5B5}"/>
              </a:ext>
            </a:extLst>
          </p:cNvPr>
          <p:cNvSpPr txBox="1"/>
          <p:nvPr/>
        </p:nvSpPr>
        <p:spPr>
          <a:xfrm>
            <a:off x="133331" y="1543512"/>
            <a:ext cx="5108035" cy="4920572"/>
          </a:xfrm>
          <a:prstGeom prst="rect">
            <a:avLst/>
          </a:prstGeom>
          <a:noFill/>
          <a:ln>
            <a:noFill/>
          </a:ln>
        </p:spPr>
        <p:txBody>
          <a:bodyPr spcFirstLastPara="1" wrap="square" lIns="34293" tIns="17142" rIns="34293" bIns="17142" anchor="t" anchorCtr="0">
            <a:spAutoFit/>
          </a:bodyPr>
          <a:lstStyle/>
          <a:p>
            <a:pPr marL="457200" indent="-457200" defTabSz="914400">
              <a:spcBef>
                <a:spcPts val="600"/>
              </a:spcBef>
              <a:spcAft>
                <a:spcPts val="900"/>
              </a:spcAft>
              <a:buClr>
                <a:srgbClr val="06375D"/>
              </a:buClr>
              <a:buAutoNum type="arabicPeriod"/>
            </a:pPr>
            <a:r>
              <a:rPr lang="en-US" sz="2000" kern="0" dirty="0">
                <a:solidFill>
                  <a:srgbClr val="06375D"/>
                </a:solidFill>
                <a:latin typeface="Oswald"/>
                <a:cs typeface="Arial"/>
                <a:sym typeface="Arial"/>
              </a:rPr>
              <a:t>We are in a moment of unprecedented funding and statewide coordination to strengthen local homeless response systems to make homelessness rare, brief, and nonrecurring. </a:t>
            </a:r>
            <a:endParaRPr lang="en-US" sz="2000" dirty="0">
              <a:cs typeface="Calibri"/>
            </a:endParaRPr>
          </a:p>
          <a:p>
            <a:pPr marL="457200" indent="-457200" defTabSz="914400">
              <a:spcBef>
                <a:spcPts val="600"/>
              </a:spcBef>
              <a:spcAft>
                <a:spcPts val="900"/>
              </a:spcAft>
              <a:buClr>
                <a:srgbClr val="06375D"/>
              </a:buClr>
              <a:buAutoNum type="arabicPeriod"/>
            </a:pPr>
            <a:r>
              <a:rPr lang="en-US" sz="2000" kern="0" dirty="0">
                <a:solidFill>
                  <a:srgbClr val="06375D"/>
                </a:solidFill>
                <a:latin typeface="Oswald"/>
                <a:cs typeface="Arial"/>
              </a:rPr>
              <a:t>New resources are increasing the number of local actors requiring regional planning and coordination of services to reduce duplication, ensure geographic coverage, and ensure that historically underserved communities &amp; persons with severe service needs are able to access housing and services.  </a:t>
            </a:r>
          </a:p>
          <a:p>
            <a:pPr marL="457200" indent="-457200" defTabSz="914400">
              <a:spcBef>
                <a:spcPts val="600"/>
              </a:spcBef>
              <a:spcAft>
                <a:spcPts val="900"/>
              </a:spcAft>
              <a:buClr>
                <a:srgbClr val="06375D"/>
              </a:buClr>
              <a:buAutoNum type="arabicPeriod"/>
            </a:pPr>
            <a:r>
              <a:rPr lang="en-US" sz="2000" kern="0" dirty="0">
                <a:solidFill>
                  <a:srgbClr val="06375D"/>
                </a:solidFill>
                <a:latin typeface="Oswald"/>
                <a:cs typeface="Arial"/>
              </a:rPr>
              <a:t>Leadership accountability will increasingly be measured by successful facilitation of local partnerships and collaboration. </a:t>
            </a:r>
          </a:p>
        </p:txBody>
      </p:sp>
      <p:pic>
        <p:nvPicPr>
          <p:cNvPr id="10" name="Picture 9">
            <a:extLst>
              <a:ext uri="{FF2B5EF4-FFF2-40B4-BE49-F238E27FC236}">
                <a16:creationId xmlns:a16="http://schemas.microsoft.com/office/drawing/2014/main" id="{4DCCD3BE-C90D-1F47-BDDF-423C7FB059E2}"/>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7392" r="27392"/>
          <a:stretch/>
        </p:blipFill>
        <p:spPr>
          <a:xfrm>
            <a:off x="5436296" y="1390389"/>
            <a:ext cx="3707704" cy="5467610"/>
          </a:xfrm>
          <a:prstGeom prst="rect">
            <a:avLst/>
          </a:prstGeom>
        </p:spPr>
      </p:pic>
      <p:sp>
        <p:nvSpPr>
          <p:cNvPr id="3" name="TextBox 2">
            <a:extLst>
              <a:ext uri="{FF2B5EF4-FFF2-40B4-BE49-F238E27FC236}">
                <a16:creationId xmlns:a16="http://schemas.microsoft.com/office/drawing/2014/main" id="{AE71CA34-55AB-D4EE-CB8D-36F43C406505}"/>
              </a:ext>
            </a:extLst>
          </p:cNvPr>
          <p:cNvSpPr txBox="1"/>
          <p:nvPr/>
        </p:nvSpPr>
        <p:spPr>
          <a:xfrm>
            <a:off x="5435600" y="6858000"/>
            <a:ext cx="3708400" cy="317500"/>
          </a:xfrm>
          <a:prstGeom prst="rect">
            <a:avLst/>
          </a:prstGeom>
        </p:spPr>
        <p:txBody>
          <a:bodyPr>
            <a:normAutofit fontScale="62500" lnSpcReduction="20000"/>
          </a:bodyPr>
          <a:lstStyle/>
          <a:p>
            <a:r>
              <a:rPr lang="en-US" dirty="0">
                <a:hlinkClick r:id="rId4"/>
              </a:rPr>
              <a:t>This Photo</a:t>
            </a:r>
            <a:r>
              <a:rPr lang="en-US" dirty="0"/>
              <a:t> by Unknown author is licensed under </a:t>
            </a:r>
            <a:r>
              <a:rPr lang="en-US" dirty="0">
                <a:hlinkClick r:id="rId5"/>
              </a:rPr>
              <a:t>CC BY-SA</a:t>
            </a:r>
            <a:r>
              <a:rPr lang="en-US" dirty="0"/>
              <a:t>.</a:t>
            </a:r>
          </a:p>
        </p:txBody>
      </p:sp>
    </p:spTree>
    <p:extLst>
      <p:ext uri="{BB962C8B-B14F-4D97-AF65-F5344CB8AC3E}">
        <p14:creationId xmlns:p14="http://schemas.microsoft.com/office/powerpoint/2010/main" val="3667738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A4F5F-1DAF-3B46-80C0-63A258E43C34}"/>
              </a:ext>
            </a:extLst>
          </p:cNvPr>
          <p:cNvSpPr>
            <a:spLocks noGrp="1"/>
          </p:cNvSpPr>
          <p:nvPr>
            <p:ph type="title"/>
          </p:nvPr>
        </p:nvSpPr>
        <p:spPr>
          <a:xfrm>
            <a:off x="219075" y="4970212"/>
            <a:ext cx="8732419" cy="1362075"/>
          </a:xfrm>
        </p:spPr>
        <p:txBody>
          <a:bodyPr>
            <a:normAutofit fontScale="90000"/>
          </a:bodyPr>
          <a:lstStyle/>
          <a:p>
            <a:r>
              <a:rPr lang="en-US" b="1" dirty="0">
                <a:solidFill>
                  <a:schemeClr val="dk2"/>
                </a:solidFill>
                <a:latin typeface="Oswald" pitchFamily="2" charset="77"/>
                <a:cs typeface="Poppins"/>
                <a:sym typeface="Poppins"/>
              </a:rPr>
              <a:t>Building Partnerships Across Agencies: A Case Study of Imperial Valley</a:t>
            </a:r>
            <a:br>
              <a:rPr lang="en-US" sz="2800" dirty="0">
                <a:latin typeface="Oswald" pitchFamily="2" charset="77"/>
              </a:rPr>
            </a:br>
            <a:endParaRPr lang="en-US" sz="5400" dirty="0"/>
          </a:p>
        </p:txBody>
      </p:sp>
      <p:sp>
        <p:nvSpPr>
          <p:cNvPr id="3" name="Text Placeholder 2">
            <a:extLst>
              <a:ext uri="{FF2B5EF4-FFF2-40B4-BE49-F238E27FC236}">
                <a16:creationId xmlns:a16="http://schemas.microsoft.com/office/drawing/2014/main" id="{4B182C8B-22F9-6A48-BDBB-4D4A191F52A8}"/>
              </a:ext>
            </a:extLst>
          </p:cNvPr>
          <p:cNvSpPr>
            <a:spLocks noGrp="1"/>
          </p:cNvSpPr>
          <p:nvPr>
            <p:ph type="body" idx="1"/>
          </p:nvPr>
        </p:nvSpPr>
        <p:spPr>
          <a:xfrm>
            <a:off x="219075" y="3429000"/>
            <a:ext cx="8121918" cy="1500187"/>
          </a:xfrm>
        </p:spPr>
        <p:txBody>
          <a:bodyPr>
            <a:normAutofit/>
          </a:bodyPr>
          <a:lstStyle/>
          <a:p>
            <a:r>
              <a:rPr lang="en-US" sz="2400" dirty="0">
                <a:latin typeface="Oswald Light" pitchFamily="2" charset="77"/>
                <a:cs typeface="Arial"/>
              </a:rPr>
              <a:t>Defining a Homeless Response System</a:t>
            </a:r>
          </a:p>
        </p:txBody>
      </p:sp>
    </p:spTree>
    <p:extLst>
      <p:ext uri="{BB962C8B-B14F-4D97-AF65-F5344CB8AC3E}">
        <p14:creationId xmlns:p14="http://schemas.microsoft.com/office/powerpoint/2010/main" val="4167461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C2758-EBED-5546-89CF-F56901385785}"/>
              </a:ext>
            </a:extLst>
          </p:cNvPr>
          <p:cNvSpPr>
            <a:spLocks noGrp="1"/>
          </p:cNvSpPr>
          <p:nvPr>
            <p:ph type="title"/>
          </p:nvPr>
        </p:nvSpPr>
        <p:spPr/>
        <p:txBody>
          <a:bodyPr>
            <a:noAutofit/>
          </a:bodyPr>
          <a:lstStyle/>
          <a:p>
            <a:r>
              <a:rPr lang="en-US" sz="4400" dirty="0"/>
              <a:t>Post-Poll</a:t>
            </a:r>
          </a:p>
        </p:txBody>
      </p:sp>
      <p:sp>
        <p:nvSpPr>
          <p:cNvPr id="3" name="Rectangle 2">
            <a:extLst>
              <a:ext uri="{FF2B5EF4-FFF2-40B4-BE49-F238E27FC236}">
                <a16:creationId xmlns:a16="http://schemas.microsoft.com/office/drawing/2014/main" id="{FBB0CA49-C121-BE49-BEFA-360C6F113455}"/>
              </a:ext>
            </a:extLst>
          </p:cNvPr>
          <p:cNvSpPr/>
          <p:nvPr/>
        </p:nvSpPr>
        <p:spPr>
          <a:xfrm>
            <a:off x="0" y="1307805"/>
            <a:ext cx="9144000" cy="5550195"/>
          </a:xfrm>
          <a:prstGeom prst="rect">
            <a:avLst/>
          </a:prstGeom>
          <a:solidFill>
            <a:srgbClr val="13B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Google Shape;334;p15">
            <a:extLst>
              <a:ext uri="{FF2B5EF4-FFF2-40B4-BE49-F238E27FC236}">
                <a16:creationId xmlns:a16="http://schemas.microsoft.com/office/drawing/2014/main" id="{EE809D46-059C-4D4C-B35F-449900C0F5B5}"/>
              </a:ext>
            </a:extLst>
          </p:cNvPr>
          <p:cNvSpPr txBox="1"/>
          <p:nvPr/>
        </p:nvSpPr>
        <p:spPr>
          <a:xfrm>
            <a:off x="438788" y="1516226"/>
            <a:ext cx="8266424" cy="4768222"/>
          </a:xfrm>
          <a:prstGeom prst="rect">
            <a:avLst/>
          </a:prstGeom>
          <a:noFill/>
          <a:ln>
            <a:noFill/>
          </a:ln>
        </p:spPr>
        <p:txBody>
          <a:bodyPr spcFirstLastPara="1" wrap="square" lIns="34293" tIns="17142" rIns="34293" bIns="17142" anchor="t" anchorCtr="0">
            <a:spAutoFit/>
          </a:bodyPr>
          <a:lstStyle/>
          <a:p>
            <a:pPr lvl="0" defTabSz="914400" fontAlgn="base">
              <a:buClr>
                <a:schemeClr val="bg1"/>
              </a:buClr>
            </a:pPr>
            <a:r>
              <a:rPr lang="en-US" sz="2400" kern="0" dirty="0">
                <a:solidFill>
                  <a:schemeClr val="bg1"/>
                </a:solidFill>
                <a:latin typeface="Oswald Light" pitchFamily="2" charset="77"/>
                <a:cs typeface="Arial"/>
                <a:sym typeface="Arial"/>
              </a:rPr>
              <a:t>What would you like your relationship with the local homeless response system to be by the end of this series in June 2023? </a:t>
            </a:r>
          </a:p>
          <a:p>
            <a:pPr lvl="0" defTabSz="914400" fontAlgn="base">
              <a:buClr>
                <a:schemeClr val="bg1"/>
              </a:buClr>
            </a:pPr>
            <a:endParaRPr lang="en-US" sz="2400" kern="0" dirty="0">
              <a:solidFill>
                <a:schemeClr val="bg1"/>
              </a:solidFill>
              <a:latin typeface="Oswald Light" pitchFamily="2" charset="77"/>
              <a:cs typeface="Arial"/>
              <a:sym typeface="Arial"/>
            </a:endParaRPr>
          </a:p>
          <a:p>
            <a:pPr marR="0">
              <a:lnSpc>
                <a:spcPct val="115000"/>
              </a:lnSpc>
              <a:spcBef>
                <a:spcPts val="600"/>
              </a:spcBef>
              <a:spcAft>
                <a:spcPts val="600"/>
              </a:spcAft>
            </a:pPr>
            <a:r>
              <a:rPr lang="en-US" sz="1800" b="1" dirty="0">
                <a:solidFill>
                  <a:schemeClr val="tx2">
                    <a:lumMod val="75000"/>
                  </a:schemeClr>
                </a:solidFill>
                <a:effectLst/>
                <a:latin typeface="Arial" panose="020B0604020202020204" pitchFamily="34" charset="0"/>
                <a:ea typeface="Arial" panose="020B0604020202020204" pitchFamily="34" charset="0"/>
              </a:rPr>
              <a:t>Chose a Response: </a:t>
            </a:r>
            <a:endParaRPr lang="en-US" sz="1800" dirty="0">
              <a:solidFill>
                <a:schemeClr val="tx2">
                  <a:lumMod val="75000"/>
                </a:schemeClr>
              </a:solidFill>
              <a:effectLst/>
              <a:latin typeface="Arial" panose="020B0604020202020204" pitchFamily="34" charset="0"/>
              <a:ea typeface="Arial" panose="020B0604020202020204" pitchFamily="34" charset="0"/>
            </a:endParaRPr>
          </a:p>
          <a:p>
            <a:pPr marL="342900" marR="0" lvl="0" indent="-342900">
              <a:lnSpc>
                <a:spcPct val="115000"/>
              </a:lnSpc>
              <a:spcBef>
                <a:spcPts val="600"/>
              </a:spcBef>
              <a:spcAft>
                <a:spcPts val="600"/>
              </a:spcAft>
              <a:buFont typeface="+mj-lt"/>
              <a:buAutoNum type="arabicParenR"/>
            </a:pPr>
            <a:r>
              <a:rPr lang="en-US" sz="1800" b="1" dirty="0">
                <a:solidFill>
                  <a:schemeClr val="tx2">
                    <a:lumMod val="75000"/>
                  </a:schemeClr>
                </a:solidFill>
                <a:effectLst/>
                <a:latin typeface="Arial" panose="020B0604020202020204" pitchFamily="34" charset="0"/>
                <a:ea typeface="Arial" panose="020B0604020202020204" pitchFamily="34" charset="0"/>
              </a:rPr>
              <a:t>Inquiring: </a:t>
            </a:r>
            <a:r>
              <a:rPr lang="en-US" sz="1800" dirty="0">
                <a:solidFill>
                  <a:schemeClr val="tx2">
                    <a:lumMod val="75000"/>
                  </a:schemeClr>
                </a:solidFill>
                <a:effectLst/>
                <a:latin typeface="Arial" panose="020B0604020202020204" pitchFamily="34" charset="0"/>
                <a:ea typeface="Arial" panose="020B0604020202020204" pitchFamily="34" charset="0"/>
              </a:rPr>
              <a:t>What is a homeless response system? </a:t>
            </a:r>
          </a:p>
          <a:p>
            <a:pPr marL="342900" marR="0" lvl="0" indent="-342900">
              <a:lnSpc>
                <a:spcPct val="115000"/>
              </a:lnSpc>
              <a:spcBef>
                <a:spcPts val="600"/>
              </a:spcBef>
              <a:spcAft>
                <a:spcPts val="600"/>
              </a:spcAft>
              <a:buFont typeface="+mj-lt"/>
              <a:buAutoNum type="arabicParenR"/>
            </a:pPr>
            <a:r>
              <a:rPr lang="en-US" sz="1800" b="1" dirty="0">
                <a:solidFill>
                  <a:schemeClr val="tx2">
                    <a:lumMod val="75000"/>
                  </a:schemeClr>
                </a:solidFill>
                <a:effectLst/>
                <a:latin typeface="Arial" panose="020B0604020202020204" pitchFamily="34" charset="0"/>
                <a:ea typeface="Arial" panose="020B0604020202020204" pitchFamily="34" charset="0"/>
              </a:rPr>
              <a:t>Informal: </a:t>
            </a:r>
            <a:r>
              <a:rPr lang="en-US" sz="1800" dirty="0">
                <a:solidFill>
                  <a:schemeClr val="tx2">
                    <a:lumMod val="75000"/>
                  </a:schemeClr>
                </a:solidFill>
                <a:effectLst/>
                <a:latin typeface="Arial" panose="020B0604020202020204" pitchFamily="34" charset="0"/>
                <a:ea typeface="Arial" panose="020B0604020202020204" pitchFamily="34" charset="0"/>
              </a:rPr>
              <a:t>We make and receive referrals from local providers as needed</a:t>
            </a:r>
          </a:p>
          <a:p>
            <a:pPr marL="342900" marR="0" lvl="0" indent="-342900">
              <a:lnSpc>
                <a:spcPct val="115000"/>
              </a:lnSpc>
              <a:spcBef>
                <a:spcPts val="600"/>
              </a:spcBef>
              <a:spcAft>
                <a:spcPts val="600"/>
              </a:spcAft>
              <a:buFont typeface="+mj-lt"/>
              <a:buAutoNum type="arabicParenR"/>
            </a:pPr>
            <a:r>
              <a:rPr lang="en-US" sz="1800" b="1" dirty="0">
                <a:solidFill>
                  <a:schemeClr val="tx2">
                    <a:lumMod val="75000"/>
                  </a:schemeClr>
                </a:solidFill>
                <a:effectLst/>
                <a:latin typeface="Arial" panose="020B0604020202020204" pitchFamily="34" charset="0"/>
                <a:ea typeface="Arial" panose="020B0604020202020204" pitchFamily="34" charset="0"/>
              </a:rPr>
              <a:t>Formal: </a:t>
            </a:r>
            <a:r>
              <a:rPr lang="en-US" sz="1800" dirty="0">
                <a:solidFill>
                  <a:schemeClr val="tx2">
                    <a:lumMod val="75000"/>
                  </a:schemeClr>
                </a:solidFill>
                <a:effectLst/>
                <a:latin typeface="Arial" panose="020B0604020202020204" pitchFamily="34" charset="0"/>
                <a:ea typeface="Arial" panose="020B0604020202020204" pitchFamily="34" charset="0"/>
              </a:rPr>
              <a:t>We have MOUs in place for certain programs</a:t>
            </a:r>
          </a:p>
          <a:p>
            <a:pPr marL="342900" marR="0" lvl="0" indent="-342900">
              <a:lnSpc>
                <a:spcPct val="115000"/>
              </a:lnSpc>
              <a:spcBef>
                <a:spcPts val="600"/>
              </a:spcBef>
              <a:spcAft>
                <a:spcPts val="600"/>
              </a:spcAft>
              <a:buFont typeface="+mj-lt"/>
              <a:buAutoNum type="arabicParenR"/>
            </a:pPr>
            <a:r>
              <a:rPr lang="en-US" sz="1800" b="1" dirty="0">
                <a:solidFill>
                  <a:schemeClr val="tx2">
                    <a:lumMod val="75000"/>
                  </a:schemeClr>
                </a:solidFill>
                <a:effectLst/>
                <a:latin typeface="Arial" panose="020B0604020202020204" pitchFamily="34" charset="0"/>
                <a:ea typeface="Arial" panose="020B0604020202020204" pitchFamily="34" charset="0"/>
              </a:rPr>
              <a:t>Collaborators: </a:t>
            </a:r>
            <a:r>
              <a:rPr lang="en-US" sz="1800" dirty="0">
                <a:solidFill>
                  <a:schemeClr val="tx2">
                    <a:lumMod val="75000"/>
                  </a:schemeClr>
                </a:solidFill>
                <a:effectLst/>
                <a:latin typeface="Arial" panose="020B0604020202020204" pitchFamily="34" charset="0"/>
                <a:ea typeface="Arial" panose="020B0604020202020204" pitchFamily="34" charset="0"/>
              </a:rPr>
              <a:t>We are part of a regional leadership team responsible for planning and coordination</a:t>
            </a:r>
          </a:p>
          <a:p>
            <a:pPr marL="342900" marR="0" lvl="0" indent="-342900">
              <a:lnSpc>
                <a:spcPct val="115000"/>
              </a:lnSpc>
              <a:spcBef>
                <a:spcPts val="600"/>
              </a:spcBef>
              <a:spcAft>
                <a:spcPts val="600"/>
              </a:spcAft>
              <a:buFont typeface="+mj-lt"/>
              <a:buAutoNum type="arabicParenR"/>
            </a:pPr>
            <a:r>
              <a:rPr lang="en-US" sz="1800" b="1" dirty="0">
                <a:solidFill>
                  <a:schemeClr val="tx2">
                    <a:lumMod val="75000"/>
                  </a:schemeClr>
                </a:solidFill>
                <a:effectLst/>
                <a:latin typeface="Arial" panose="020B0604020202020204" pitchFamily="34" charset="0"/>
                <a:ea typeface="Arial" panose="020B0604020202020204" pitchFamily="34" charset="0"/>
              </a:rPr>
              <a:t>No Relationship</a:t>
            </a:r>
            <a:endParaRPr lang="en-US" sz="1800" dirty="0">
              <a:solidFill>
                <a:schemeClr val="tx2">
                  <a:lumMod val="75000"/>
                </a:schemeClr>
              </a:solidFill>
              <a:effectLst/>
              <a:latin typeface="Arial" panose="020B0604020202020204" pitchFamily="34" charset="0"/>
              <a:ea typeface="Arial" panose="020B0604020202020204" pitchFamily="34" charset="0"/>
            </a:endParaRPr>
          </a:p>
          <a:p>
            <a:pPr marL="342900" marR="0" lvl="0" indent="-342900">
              <a:lnSpc>
                <a:spcPct val="115000"/>
              </a:lnSpc>
              <a:spcBef>
                <a:spcPts val="600"/>
              </a:spcBef>
              <a:spcAft>
                <a:spcPts val="600"/>
              </a:spcAft>
              <a:buFont typeface="+mj-lt"/>
              <a:buAutoNum type="arabicParenR"/>
            </a:pPr>
            <a:r>
              <a:rPr lang="en-US" sz="1800" b="1" dirty="0">
                <a:solidFill>
                  <a:schemeClr val="tx2">
                    <a:lumMod val="75000"/>
                  </a:schemeClr>
                </a:solidFill>
                <a:effectLst/>
                <a:latin typeface="Arial" panose="020B0604020202020204" pitchFamily="34" charset="0"/>
                <a:ea typeface="Arial" panose="020B0604020202020204" pitchFamily="34" charset="0"/>
              </a:rPr>
              <a:t>Other</a:t>
            </a:r>
            <a:endParaRPr lang="en-US" sz="2400" kern="0" dirty="0">
              <a:solidFill>
                <a:schemeClr val="bg1"/>
              </a:solidFill>
              <a:latin typeface="Oswald Light" pitchFamily="2" charset="77"/>
              <a:cs typeface="Arial"/>
              <a:sym typeface="Arial"/>
            </a:endParaRPr>
          </a:p>
        </p:txBody>
      </p:sp>
    </p:spTree>
    <p:extLst>
      <p:ext uri="{BB962C8B-B14F-4D97-AF65-F5344CB8AC3E}">
        <p14:creationId xmlns:p14="http://schemas.microsoft.com/office/powerpoint/2010/main" val="226057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22"/>
          <p:cNvSpPr/>
          <p:nvPr/>
        </p:nvSpPr>
        <p:spPr>
          <a:xfrm>
            <a:off x="1" y="1371600"/>
            <a:ext cx="9143996" cy="5485495"/>
          </a:xfrm>
          <a:custGeom>
            <a:avLst/>
            <a:gdLst/>
            <a:ahLst/>
            <a:cxnLst/>
            <a:rect l="l" t="t" r="r" b="b"/>
            <a:pathLst>
              <a:path w="19569" h="11007" extrusionOk="0">
                <a:moveTo>
                  <a:pt x="0" y="11007"/>
                </a:moveTo>
                <a:lnTo>
                  <a:pt x="19569" y="11007"/>
                </a:lnTo>
                <a:lnTo>
                  <a:pt x="19569" y="0"/>
                </a:lnTo>
                <a:lnTo>
                  <a:pt x="0" y="0"/>
                </a:lnTo>
                <a:close/>
              </a:path>
            </a:pathLst>
          </a:custGeom>
          <a:solidFill>
            <a:srgbClr val="13BDC2"/>
          </a:solidFill>
          <a:ln>
            <a:noFill/>
          </a:ln>
        </p:spPr>
        <p:txBody>
          <a:bodyPr spcFirstLastPara="1" wrap="square" lIns="33759" tIns="16879" rIns="33759" bIns="16879" anchor="ctr" anchorCtr="1">
            <a:noAutofit/>
          </a:bodyPr>
          <a:lstStyle/>
          <a:p>
            <a:pPr>
              <a:buClr>
                <a:schemeClr val="dk1"/>
              </a:buClr>
              <a:buSzPts val="1800"/>
            </a:pPr>
            <a:endParaRPr sz="675" dirty="0">
              <a:solidFill>
                <a:schemeClr val="dk1"/>
              </a:solidFill>
              <a:latin typeface="Poppins"/>
              <a:ea typeface="Poppins"/>
              <a:cs typeface="Poppins"/>
              <a:sym typeface="Poppins"/>
            </a:endParaRPr>
          </a:p>
        </p:txBody>
      </p:sp>
      <p:sp>
        <p:nvSpPr>
          <p:cNvPr id="71" name="Google Shape;71;p22"/>
          <p:cNvSpPr/>
          <p:nvPr/>
        </p:nvSpPr>
        <p:spPr>
          <a:xfrm>
            <a:off x="127104" y="2250487"/>
            <a:ext cx="4379007" cy="4548165"/>
          </a:xfrm>
          <a:custGeom>
            <a:avLst/>
            <a:gdLst/>
            <a:ahLst/>
            <a:cxnLst/>
            <a:rect l="l" t="t" r="r" b="b"/>
            <a:pathLst>
              <a:path w="11674310" h="12125282" extrusionOk="0">
                <a:moveTo>
                  <a:pt x="2027528" y="4852190"/>
                </a:moveTo>
                <a:cubicBezTo>
                  <a:pt x="1546904" y="4852190"/>
                  <a:pt x="1155931" y="5243163"/>
                  <a:pt x="1155931" y="5723785"/>
                </a:cubicBezTo>
                <a:cubicBezTo>
                  <a:pt x="1155931" y="6204408"/>
                  <a:pt x="1546904" y="6595381"/>
                  <a:pt x="2027528" y="6595381"/>
                </a:cubicBezTo>
                <a:cubicBezTo>
                  <a:pt x="2508151" y="6595381"/>
                  <a:pt x="2899123" y="6204408"/>
                  <a:pt x="2899123" y="5723785"/>
                </a:cubicBezTo>
                <a:cubicBezTo>
                  <a:pt x="2899123" y="5243163"/>
                  <a:pt x="2508151" y="4852190"/>
                  <a:pt x="2027528" y="4852190"/>
                </a:cubicBezTo>
                <a:close/>
                <a:moveTo>
                  <a:pt x="2027528" y="4535925"/>
                </a:moveTo>
                <a:cubicBezTo>
                  <a:pt x="2682469" y="4535925"/>
                  <a:pt x="3216634" y="5068844"/>
                  <a:pt x="3216634" y="5723785"/>
                </a:cubicBezTo>
                <a:cubicBezTo>
                  <a:pt x="3216634" y="6378727"/>
                  <a:pt x="2682469" y="6911645"/>
                  <a:pt x="2027528" y="6911645"/>
                </a:cubicBezTo>
                <a:cubicBezTo>
                  <a:pt x="1372585" y="6911645"/>
                  <a:pt x="838421" y="6378727"/>
                  <a:pt x="838421" y="5723785"/>
                </a:cubicBezTo>
                <a:cubicBezTo>
                  <a:pt x="838421" y="5068844"/>
                  <a:pt x="1372585" y="4535925"/>
                  <a:pt x="2027528" y="4535925"/>
                </a:cubicBezTo>
                <a:close/>
                <a:moveTo>
                  <a:pt x="9645541" y="4006297"/>
                </a:moveTo>
                <a:cubicBezTo>
                  <a:pt x="9164918" y="4006297"/>
                  <a:pt x="8775190" y="4397270"/>
                  <a:pt x="8775190" y="4877893"/>
                </a:cubicBezTo>
                <a:cubicBezTo>
                  <a:pt x="8775190" y="5358516"/>
                  <a:pt x="9164918" y="5749489"/>
                  <a:pt x="9645541" y="5749489"/>
                </a:cubicBezTo>
                <a:cubicBezTo>
                  <a:pt x="10126164" y="5749489"/>
                  <a:pt x="10518382" y="5358516"/>
                  <a:pt x="10518382" y="4877893"/>
                </a:cubicBezTo>
                <a:cubicBezTo>
                  <a:pt x="10518382" y="4397270"/>
                  <a:pt x="10126164" y="4006297"/>
                  <a:pt x="9645541" y="4006297"/>
                </a:cubicBezTo>
                <a:close/>
                <a:moveTo>
                  <a:pt x="9645541" y="3688787"/>
                </a:moveTo>
                <a:cubicBezTo>
                  <a:pt x="10301728" y="3688787"/>
                  <a:pt x="10834647" y="4221706"/>
                  <a:pt x="10834647" y="4877893"/>
                </a:cubicBezTo>
                <a:cubicBezTo>
                  <a:pt x="10834647" y="5532835"/>
                  <a:pt x="10301728" y="6066999"/>
                  <a:pt x="9645541" y="6066999"/>
                </a:cubicBezTo>
                <a:cubicBezTo>
                  <a:pt x="8990599" y="6066999"/>
                  <a:pt x="8456435" y="5532835"/>
                  <a:pt x="8456435" y="4877893"/>
                </a:cubicBezTo>
                <a:cubicBezTo>
                  <a:pt x="8456435" y="4221706"/>
                  <a:pt x="8990599" y="3688787"/>
                  <a:pt x="9645541" y="3688787"/>
                </a:cubicBezTo>
                <a:close/>
                <a:moveTo>
                  <a:pt x="8618710" y="1946972"/>
                </a:moveTo>
                <a:lnTo>
                  <a:pt x="8618710" y="2516240"/>
                </a:lnTo>
                <a:lnTo>
                  <a:pt x="9798349" y="1946972"/>
                </a:lnTo>
                <a:close/>
                <a:moveTo>
                  <a:pt x="6006565" y="984074"/>
                </a:moveTo>
                <a:cubicBezTo>
                  <a:pt x="5940545" y="984074"/>
                  <a:pt x="5879508" y="1007742"/>
                  <a:pt x="5828436" y="1052586"/>
                </a:cubicBezTo>
                <a:cubicBezTo>
                  <a:pt x="5771135" y="1103658"/>
                  <a:pt x="5739994" y="1174661"/>
                  <a:pt x="5739994" y="1251892"/>
                </a:cubicBezTo>
                <a:lnTo>
                  <a:pt x="5739994" y="1925795"/>
                </a:lnTo>
                <a:cubicBezTo>
                  <a:pt x="5739994" y="2017974"/>
                  <a:pt x="5777364" y="2103925"/>
                  <a:pt x="5847121" y="2164963"/>
                </a:cubicBezTo>
                <a:cubicBezTo>
                  <a:pt x="5916877" y="2227246"/>
                  <a:pt x="6005319" y="2254650"/>
                  <a:pt x="6098744" y="2244685"/>
                </a:cubicBezTo>
                <a:lnTo>
                  <a:pt x="8064392" y="2012992"/>
                </a:lnTo>
                <a:cubicBezTo>
                  <a:pt x="8198923" y="1998043"/>
                  <a:pt x="8302313" y="1883443"/>
                  <a:pt x="8302313" y="1746420"/>
                </a:cubicBezTo>
                <a:lnTo>
                  <a:pt x="8302313" y="1629327"/>
                </a:lnTo>
                <a:lnTo>
                  <a:pt x="8302313" y="1489813"/>
                </a:lnTo>
                <a:cubicBezTo>
                  <a:pt x="8302313" y="1354036"/>
                  <a:pt x="8198923" y="1240681"/>
                  <a:pt x="8064392" y="1224487"/>
                </a:cubicBezTo>
                <a:lnTo>
                  <a:pt x="6037706" y="986566"/>
                </a:lnTo>
                <a:cubicBezTo>
                  <a:pt x="6027741" y="985320"/>
                  <a:pt x="6016530" y="984074"/>
                  <a:pt x="6006565" y="984074"/>
                </a:cubicBezTo>
                <a:close/>
                <a:moveTo>
                  <a:pt x="5583041" y="0"/>
                </a:moveTo>
                <a:cubicBezTo>
                  <a:pt x="5757433" y="0"/>
                  <a:pt x="5896947" y="140760"/>
                  <a:pt x="5896947" y="313907"/>
                </a:cubicBezTo>
                <a:cubicBezTo>
                  <a:pt x="5896947" y="429754"/>
                  <a:pt x="5833418" y="530653"/>
                  <a:pt x="5739994" y="584216"/>
                </a:cubicBezTo>
                <a:lnTo>
                  <a:pt x="5739994" y="732450"/>
                </a:lnTo>
                <a:cubicBezTo>
                  <a:pt x="5842138" y="680133"/>
                  <a:pt x="5957984" y="657710"/>
                  <a:pt x="6075076" y="671413"/>
                </a:cubicBezTo>
                <a:lnTo>
                  <a:pt x="8101762" y="909334"/>
                </a:lnTo>
                <a:cubicBezTo>
                  <a:pt x="8396983" y="944213"/>
                  <a:pt x="8618710" y="1194591"/>
                  <a:pt x="8618710" y="1489813"/>
                </a:cubicBezTo>
                <a:lnTo>
                  <a:pt x="8618710" y="1629327"/>
                </a:lnTo>
                <a:lnTo>
                  <a:pt x="10107272" y="1629327"/>
                </a:lnTo>
                <a:cubicBezTo>
                  <a:pt x="10223118" y="1629327"/>
                  <a:pt x="10321525" y="1707804"/>
                  <a:pt x="10347684" y="1821160"/>
                </a:cubicBezTo>
                <a:cubicBezTo>
                  <a:pt x="10372597" y="1933269"/>
                  <a:pt x="10317788" y="2046625"/>
                  <a:pt x="10214398" y="2097697"/>
                </a:cubicBezTo>
                <a:lnTo>
                  <a:pt x="8705906" y="2826409"/>
                </a:lnTo>
                <a:cubicBezTo>
                  <a:pt x="8666045" y="2845094"/>
                  <a:pt x="8624938" y="2855059"/>
                  <a:pt x="8582586" y="2855059"/>
                </a:cubicBezTo>
                <a:cubicBezTo>
                  <a:pt x="8531514" y="2855059"/>
                  <a:pt x="8479196" y="2840111"/>
                  <a:pt x="8433107" y="2811461"/>
                </a:cubicBezTo>
                <a:cubicBezTo>
                  <a:pt x="8350893" y="2759144"/>
                  <a:pt x="8302313" y="2670702"/>
                  <a:pt x="8302313" y="2572294"/>
                </a:cubicBezTo>
                <a:lnTo>
                  <a:pt x="8302313" y="2267107"/>
                </a:lnTo>
                <a:cubicBezTo>
                  <a:pt x="8240030" y="2298249"/>
                  <a:pt x="8174010" y="2319425"/>
                  <a:pt x="8101762" y="2328144"/>
                </a:cubicBezTo>
                <a:lnTo>
                  <a:pt x="6134868" y="2558592"/>
                </a:lnTo>
                <a:cubicBezTo>
                  <a:pt x="6109954" y="2562329"/>
                  <a:pt x="6085041" y="2563574"/>
                  <a:pt x="6061374" y="2563574"/>
                </a:cubicBezTo>
                <a:cubicBezTo>
                  <a:pt x="5948019" y="2563574"/>
                  <a:pt x="5837155" y="2533679"/>
                  <a:pt x="5739994" y="2476378"/>
                </a:cubicBezTo>
                <a:lnTo>
                  <a:pt x="5739994" y="3739480"/>
                </a:lnTo>
                <a:cubicBezTo>
                  <a:pt x="5751205" y="3739480"/>
                  <a:pt x="5763661" y="3739480"/>
                  <a:pt x="5774872" y="3739480"/>
                </a:cubicBezTo>
                <a:cubicBezTo>
                  <a:pt x="5965458" y="3746954"/>
                  <a:pt x="6154798" y="3841624"/>
                  <a:pt x="6269399" y="3986121"/>
                </a:cubicBezTo>
                <a:lnTo>
                  <a:pt x="8259961" y="6218349"/>
                </a:lnTo>
                <a:cubicBezTo>
                  <a:pt x="8342174" y="6310528"/>
                  <a:pt x="8461757" y="6365337"/>
                  <a:pt x="8587569" y="6365337"/>
                </a:cubicBezTo>
                <a:cubicBezTo>
                  <a:pt x="8978705" y="6365337"/>
                  <a:pt x="9682502" y="6365337"/>
                  <a:pt x="9898001" y="6364092"/>
                </a:cubicBezTo>
                <a:lnTo>
                  <a:pt x="9904229" y="6364092"/>
                </a:lnTo>
                <a:cubicBezTo>
                  <a:pt x="10069902" y="6364092"/>
                  <a:pt x="10231838" y="6400216"/>
                  <a:pt x="10382562" y="6471219"/>
                </a:cubicBezTo>
                <a:lnTo>
                  <a:pt x="11212171" y="6859865"/>
                </a:lnTo>
                <a:cubicBezTo>
                  <a:pt x="11492444" y="6990660"/>
                  <a:pt x="11674310" y="7275916"/>
                  <a:pt x="11674310" y="7586086"/>
                </a:cubicBezTo>
                <a:lnTo>
                  <a:pt x="11674310" y="9386069"/>
                </a:lnTo>
                <a:cubicBezTo>
                  <a:pt x="11674310" y="9604060"/>
                  <a:pt x="11552235" y="9799629"/>
                  <a:pt x="11356667" y="9896791"/>
                </a:cubicBezTo>
                <a:lnTo>
                  <a:pt x="10994181" y="10074921"/>
                </a:lnTo>
                <a:lnTo>
                  <a:pt x="10994181" y="10782457"/>
                </a:lnTo>
                <a:cubicBezTo>
                  <a:pt x="10994181" y="10870900"/>
                  <a:pt x="10923178" y="10941902"/>
                  <a:pt x="10834736" y="10941902"/>
                </a:cubicBezTo>
                <a:cubicBezTo>
                  <a:pt x="10747540" y="10941902"/>
                  <a:pt x="10676538" y="10870900"/>
                  <a:pt x="10676538" y="10782457"/>
                </a:cubicBezTo>
                <a:lnTo>
                  <a:pt x="10676538" y="7800340"/>
                </a:lnTo>
                <a:cubicBezTo>
                  <a:pt x="10676538" y="7713144"/>
                  <a:pt x="10747540" y="7640896"/>
                  <a:pt x="10834736" y="7640896"/>
                </a:cubicBezTo>
                <a:cubicBezTo>
                  <a:pt x="10923178" y="7640896"/>
                  <a:pt x="10994181" y="7713144"/>
                  <a:pt x="10994181" y="7800340"/>
                </a:cubicBezTo>
                <a:lnTo>
                  <a:pt x="10994181" y="9721153"/>
                </a:lnTo>
                <a:lnTo>
                  <a:pt x="11215908" y="9611534"/>
                </a:lnTo>
                <a:cubicBezTo>
                  <a:pt x="11303104" y="9567936"/>
                  <a:pt x="11356667" y="9481985"/>
                  <a:pt x="11356667" y="9386069"/>
                </a:cubicBezTo>
                <a:lnTo>
                  <a:pt x="11356667" y="7586086"/>
                </a:lnTo>
                <a:cubicBezTo>
                  <a:pt x="11356667" y="7399237"/>
                  <a:pt x="11247049" y="7226090"/>
                  <a:pt x="11076394" y="7146368"/>
                </a:cubicBezTo>
                <a:lnTo>
                  <a:pt x="10248031" y="6758967"/>
                </a:lnTo>
                <a:cubicBezTo>
                  <a:pt x="10137168" y="6706649"/>
                  <a:pt x="10020076" y="6680490"/>
                  <a:pt x="9899247" y="6681736"/>
                </a:cubicBezTo>
                <a:cubicBezTo>
                  <a:pt x="9683748" y="6682981"/>
                  <a:pt x="8978705" y="6682981"/>
                  <a:pt x="8587569" y="6681736"/>
                </a:cubicBezTo>
                <a:cubicBezTo>
                  <a:pt x="8372069" y="6681736"/>
                  <a:pt x="8166536" y="6589557"/>
                  <a:pt x="8023286" y="6428866"/>
                </a:cubicBezTo>
                <a:lnTo>
                  <a:pt x="6027741" y="4190410"/>
                </a:lnTo>
                <a:cubicBezTo>
                  <a:pt x="5972932" y="4123144"/>
                  <a:pt x="5874525" y="4060861"/>
                  <a:pt x="5762416" y="4055878"/>
                </a:cubicBezTo>
                <a:cubicBezTo>
                  <a:pt x="5670237" y="4052141"/>
                  <a:pt x="5586778" y="4088266"/>
                  <a:pt x="5515775" y="4164251"/>
                </a:cubicBezTo>
                <a:cubicBezTo>
                  <a:pt x="5279100" y="4415875"/>
                  <a:pt x="5596743" y="4843137"/>
                  <a:pt x="5664009" y="4925352"/>
                </a:cubicBezTo>
                <a:lnTo>
                  <a:pt x="7866333" y="7402974"/>
                </a:lnTo>
                <a:cubicBezTo>
                  <a:pt x="8024531" y="7579858"/>
                  <a:pt x="8110481" y="7807814"/>
                  <a:pt x="8110481" y="8044490"/>
                </a:cubicBezTo>
                <a:lnTo>
                  <a:pt x="8109236" y="9940389"/>
                </a:lnTo>
                <a:cubicBezTo>
                  <a:pt x="8109236" y="10028831"/>
                  <a:pt x="8038234" y="10099834"/>
                  <a:pt x="7951037" y="10099834"/>
                </a:cubicBezTo>
                <a:cubicBezTo>
                  <a:pt x="7862596" y="10099834"/>
                  <a:pt x="7791593" y="10028831"/>
                  <a:pt x="7791593" y="9940389"/>
                </a:cubicBezTo>
                <a:lnTo>
                  <a:pt x="7794085" y="8044490"/>
                </a:lnTo>
                <a:cubicBezTo>
                  <a:pt x="7794085" y="7886292"/>
                  <a:pt x="7735539" y="7733075"/>
                  <a:pt x="7629658" y="7613491"/>
                </a:cubicBezTo>
                <a:lnTo>
                  <a:pt x="5739994" y="5488391"/>
                </a:lnTo>
                <a:lnTo>
                  <a:pt x="5739994" y="6818759"/>
                </a:lnTo>
                <a:cubicBezTo>
                  <a:pt x="5900684" y="6806302"/>
                  <a:pt x="6058882" y="6856128"/>
                  <a:pt x="6190922" y="6964501"/>
                </a:cubicBezTo>
                <a:cubicBezTo>
                  <a:pt x="6555900" y="7262214"/>
                  <a:pt x="6443791" y="7771690"/>
                  <a:pt x="6218327" y="8149126"/>
                </a:cubicBezTo>
                <a:lnTo>
                  <a:pt x="5739994" y="8891541"/>
                </a:lnTo>
                <a:lnTo>
                  <a:pt x="5739994" y="11967083"/>
                </a:lnTo>
                <a:cubicBezTo>
                  <a:pt x="5739994" y="12055525"/>
                  <a:pt x="5668991" y="12125282"/>
                  <a:pt x="5580550" y="12125282"/>
                </a:cubicBezTo>
                <a:cubicBezTo>
                  <a:pt x="5493354" y="12125282"/>
                  <a:pt x="5422351" y="12055525"/>
                  <a:pt x="5422351" y="11967083"/>
                </a:cubicBezTo>
                <a:lnTo>
                  <a:pt x="5422351" y="9313821"/>
                </a:lnTo>
                <a:cubicBezTo>
                  <a:pt x="5224291" y="9493196"/>
                  <a:pt x="4965194" y="9596586"/>
                  <a:pt x="4686167" y="9596586"/>
                </a:cubicBezTo>
                <a:cubicBezTo>
                  <a:pt x="4545408" y="9596586"/>
                  <a:pt x="4405894" y="9570428"/>
                  <a:pt x="4273854" y="9518110"/>
                </a:cubicBezTo>
                <a:lnTo>
                  <a:pt x="3881472" y="9346208"/>
                </a:lnTo>
                <a:lnTo>
                  <a:pt x="3881472" y="10787440"/>
                </a:lnTo>
                <a:cubicBezTo>
                  <a:pt x="3881472" y="10874637"/>
                  <a:pt x="3810469" y="10945639"/>
                  <a:pt x="3723273" y="10945639"/>
                </a:cubicBezTo>
                <a:cubicBezTo>
                  <a:pt x="3634831" y="10945639"/>
                  <a:pt x="3563829" y="10874637"/>
                  <a:pt x="3563829" y="10787440"/>
                </a:cubicBezTo>
                <a:lnTo>
                  <a:pt x="3563829" y="9209185"/>
                </a:lnTo>
                <a:lnTo>
                  <a:pt x="2856295" y="8902752"/>
                </a:lnTo>
                <a:cubicBezTo>
                  <a:pt x="2775327" y="8867874"/>
                  <a:pt x="2739203" y="8774449"/>
                  <a:pt x="2774082" y="8694727"/>
                </a:cubicBezTo>
                <a:cubicBezTo>
                  <a:pt x="2807715" y="8613758"/>
                  <a:pt x="2902385" y="8576389"/>
                  <a:pt x="2982106" y="8611267"/>
                </a:cubicBezTo>
                <a:lnTo>
                  <a:pt x="3783065" y="8958807"/>
                </a:lnTo>
                <a:cubicBezTo>
                  <a:pt x="3784311" y="8958807"/>
                  <a:pt x="3784311" y="8960053"/>
                  <a:pt x="3785556" y="8960053"/>
                </a:cubicBezTo>
                <a:lnTo>
                  <a:pt x="4395929" y="9224133"/>
                </a:lnTo>
                <a:cubicBezTo>
                  <a:pt x="4486862" y="9260257"/>
                  <a:pt x="4585269" y="9280188"/>
                  <a:pt x="4686167" y="9280188"/>
                </a:cubicBezTo>
                <a:cubicBezTo>
                  <a:pt x="4963949" y="9280188"/>
                  <a:pt x="5214326" y="9136937"/>
                  <a:pt x="5358822" y="8896524"/>
                </a:cubicBezTo>
                <a:lnTo>
                  <a:pt x="5434808" y="8780677"/>
                </a:lnTo>
                <a:cubicBezTo>
                  <a:pt x="5441036" y="8763238"/>
                  <a:pt x="5451001" y="8748290"/>
                  <a:pt x="5463458" y="8734588"/>
                </a:cubicBezTo>
                <a:lnTo>
                  <a:pt x="5948019" y="7980962"/>
                </a:lnTo>
                <a:cubicBezTo>
                  <a:pt x="6000336" y="7893766"/>
                  <a:pt x="6259433" y="7429133"/>
                  <a:pt x="5991617" y="7211142"/>
                </a:cubicBezTo>
                <a:cubicBezTo>
                  <a:pt x="5910649" y="7146368"/>
                  <a:pt x="5823453" y="7121454"/>
                  <a:pt x="5732520" y="7136402"/>
                </a:cubicBezTo>
                <a:cubicBezTo>
                  <a:pt x="5621656" y="7156333"/>
                  <a:pt x="5531969" y="7231072"/>
                  <a:pt x="5492108" y="7298338"/>
                </a:cubicBezTo>
                <a:lnTo>
                  <a:pt x="4902911" y="8213900"/>
                </a:lnTo>
                <a:cubicBezTo>
                  <a:pt x="4840629" y="8318536"/>
                  <a:pt x="4706097" y="8363380"/>
                  <a:pt x="4589006" y="8317290"/>
                </a:cubicBezTo>
                <a:lnTo>
                  <a:pt x="4575303" y="8311062"/>
                </a:lnTo>
                <a:lnTo>
                  <a:pt x="3183903" y="7606017"/>
                </a:lnTo>
                <a:cubicBezTo>
                  <a:pt x="3096707" y="7562419"/>
                  <a:pt x="2997055" y="7537506"/>
                  <a:pt x="2897402" y="7536260"/>
                </a:cubicBezTo>
                <a:cubicBezTo>
                  <a:pt x="2613392" y="7532523"/>
                  <a:pt x="2077759" y="7527540"/>
                  <a:pt x="1773818" y="7526295"/>
                </a:cubicBezTo>
                <a:cubicBezTo>
                  <a:pt x="1655480" y="7525049"/>
                  <a:pt x="1535897" y="7551208"/>
                  <a:pt x="1425033" y="7603526"/>
                </a:cubicBezTo>
                <a:lnTo>
                  <a:pt x="596671" y="7992172"/>
                </a:lnTo>
                <a:cubicBezTo>
                  <a:pt x="427261" y="8071895"/>
                  <a:pt x="316398" y="8245042"/>
                  <a:pt x="316398" y="8433137"/>
                </a:cubicBezTo>
                <a:lnTo>
                  <a:pt x="316398" y="10231874"/>
                </a:lnTo>
                <a:cubicBezTo>
                  <a:pt x="316398" y="10327791"/>
                  <a:pt x="369961" y="10414987"/>
                  <a:pt x="457157" y="10457339"/>
                </a:cubicBezTo>
                <a:lnTo>
                  <a:pt x="680130" y="10566958"/>
                </a:lnTo>
                <a:lnTo>
                  <a:pt x="680130" y="8646146"/>
                </a:lnTo>
                <a:cubicBezTo>
                  <a:pt x="680130" y="8558949"/>
                  <a:pt x="751132" y="8487947"/>
                  <a:pt x="838328" y="8487947"/>
                </a:cubicBezTo>
                <a:cubicBezTo>
                  <a:pt x="925525" y="8487947"/>
                  <a:pt x="996527" y="8558949"/>
                  <a:pt x="996527" y="8646146"/>
                </a:cubicBezTo>
                <a:lnTo>
                  <a:pt x="996527" y="11629508"/>
                </a:lnTo>
                <a:cubicBezTo>
                  <a:pt x="996527" y="11715459"/>
                  <a:pt x="925525" y="11787707"/>
                  <a:pt x="838328" y="11787707"/>
                </a:cubicBezTo>
                <a:cubicBezTo>
                  <a:pt x="751132" y="11787707"/>
                  <a:pt x="680130" y="11715459"/>
                  <a:pt x="680130" y="11629508"/>
                </a:cubicBezTo>
                <a:lnTo>
                  <a:pt x="680130" y="10920726"/>
                </a:lnTo>
                <a:lnTo>
                  <a:pt x="316398" y="10741351"/>
                </a:lnTo>
                <a:cubicBezTo>
                  <a:pt x="120829" y="10645435"/>
                  <a:pt x="0" y="10449865"/>
                  <a:pt x="0" y="10231874"/>
                </a:cubicBezTo>
                <a:lnTo>
                  <a:pt x="0" y="8433137"/>
                </a:lnTo>
                <a:cubicBezTo>
                  <a:pt x="0" y="8121722"/>
                  <a:pt x="180621" y="7836465"/>
                  <a:pt x="462140" y="7705670"/>
                </a:cubicBezTo>
                <a:lnTo>
                  <a:pt x="1290502" y="7315778"/>
                </a:lnTo>
                <a:cubicBezTo>
                  <a:pt x="1443718" y="7243530"/>
                  <a:pt x="1609391" y="7208651"/>
                  <a:pt x="1776309" y="7208651"/>
                </a:cubicBezTo>
                <a:cubicBezTo>
                  <a:pt x="2079004" y="7211142"/>
                  <a:pt x="2617129" y="7216125"/>
                  <a:pt x="2901139" y="7219862"/>
                </a:cubicBezTo>
                <a:cubicBezTo>
                  <a:pt x="3049372" y="7221108"/>
                  <a:pt x="3196360" y="7255986"/>
                  <a:pt x="3328400" y="7323252"/>
                </a:cubicBezTo>
                <a:lnTo>
                  <a:pt x="4663745" y="7999646"/>
                </a:lnTo>
                <a:lnTo>
                  <a:pt x="5223046" y="7130174"/>
                </a:lnTo>
                <a:cubicBezTo>
                  <a:pt x="5270381" y="7050452"/>
                  <a:pt x="5340138" y="6981940"/>
                  <a:pt x="5422351" y="6927131"/>
                </a:cubicBezTo>
                <a:lnTo>
                  <a:pt x="5422351" y="5130885"/>
                </a:lnTo>
                <a:lnTo>
                  <a:pt x="5421105" y="5129640"/>
                </a:lnTo>
                <a:cubicBezTo>
                  <a:pt x="5142078" y="4779609"/>
                  <a:pt x="4962703" y="4290063"/>
                  <a:pt x="5285329" y="3947506"/>
                </a:cubicBezTo>
                <a:cubicBezTo>
                  <a:pt x="5326435" y="3901416"/>
                  <a:pt x="5372525" y="3865292"/>
                  <a:pt x="5422351" y="3834150"/>
                </a:cubicBezTo>
                <a:lnTo>
                  <a:pt x="5422351" y="1925795"/>
                </a:lnTo>
                <a:lnTo>
                  <a:pt x="5422351" y="1251892"/>
                </a:lnTo>
                <a:lnTo>
                  <a:pt x="5422351" y="581725"/>
                </a:lnTo>
                <a:cubicBezTo>
                  <a:pt x="5331418" y="525670"/>
                  <a:pt x="5269135" y="427263"/>
                  <a:pt x="5269135" y="313907"/>
                </a:cubicBezTo>
                <a:cubicBezTo>
                  <a:pt x="5269135" y="140760"/>
                  <a:pt x="5409894" y="0"/>
                  <a:pt x="5583041" y="0"/>
                </a:cubicBezTo>
                <a:close/>
              </a:path>
            </a:pathLst>
          </a:custGeom>
          <a:solidFill>
            <a:schemeClr val="dk2">
              <a:alpha val="49803"/>
            </a:schemeClr>
          </a:solidFill>
          <a:ln>
            <a:noFill/>
          </a:ln>
        </p:spPr>
        <p:txBody>
          <a:bodyPr spcFirstLastPara="1" wrap="square" lIns="33759" tIns="16879" rIns="33759" bIns="16879" anchor="ctr" anchorCtr="1">
            <a:noAutofit/>
          </a:bodyPr>
          <a:lstStyle/>
          <a:p>
            <a:pPr>
              <a:buClr>
                <a:schemeClr val="dk1"/>
              </a:buClr>
              <a:buSzPts val="1800"/>
            </a:pPr>
            <a:endParaRPr sz="675" dirty="0">
              <a:solidFill>
                <a:schemeClr val="dk1"/>
              </a:solidFill>
              <a:latin typeface="Poppins"/>
              <a:ea typeface="Poppins"/>
              <a:cs typeface="Poppins"/>
              <a:sym typeface="Poppins"/>
            </a:endParaRPr>
          </a:p>
        </p:txBody>
      </p:sp>
      <p:sp>
        <p:nvSpPr>
          <p:cNvPr id="72" name="Google Shape;72;p22"/>
          <p:cNvSpPr/>
          <p:nvPr/>
        </p:nvSpPr>
        <p:spPr>
          <a:xfrm>
            <a:off x="3686480" y="1385806"/>
            <a:ext cx="5457520" cy="5486400"/>
          </a:xfrm>
          <a:custGeom>
            <a:avLst/>
            <a:gdLst/>
            <a:ahLst/>
            <a:cxnLst/>
            <a:rect l="l" t="t" r="r" b="b"/>
            <a:pathLst>
              <a:path w="11680" h="11007" extrusionOk="0">
                <a:moveTo>
                  <a:pt x="1755" y="0"/>
                </a:moveTo>
                <a:cubicBezTo>
                  <a:pt x="650" y="1553"/>
                  <a:pt x="0" y="3453"/>
                  <a:pt x="0" y="5504"/>
                </a:cubicBezTo>
                <a:cubicBezTo>
                  <a:pt x="0" y="7554"/>
                  <a:pt x="650" y="9454"/>
                  <a:pt x="1755" y="11007"/>
                </a:cubicBezTo>
                <a:lnTo>
                  <a:pt x="11680" y="11007"/>
                </a:lnTo>
                <a:lnTo>
                  <a:pt x="11680" y="0"/>
                </a:lnTo>
                <a:close/>
              </a:path>
            </a:pathLst>
          </a:custGeom>
          <a:solidFill>
            <a:schemeClr val="lt2"/>
          </a:solidFill>
          <a:ln>
            <a:noFill/>
          </a:ln>
        </p:spPr>
        <p:txBody>
          <a:bodyPr spcFirstLastPara="1" wrap="square" lIns="33759" tIns="16879" rIns="33759" bIns="16879" anchor="ctr" anchorCtr="1">
            <a:noAutofit/>
          </a:bodyPr>
          <a:lstStyle/>
          <a:p>
            <a:pPr>
              <a:buClr>
                <a:schemeClr val="dk1"/>
              </a:buClr>
              <a:buSzPts val="1800"/>
            </a:pPr>
            <a:endParaRPr sz="675" dirty="0">
              <a:solidFill>
                <a:schemeClr val="dk1"/>
              </a:solidFill>
              <a:latin typeface="Poppins"/>
              <a:ea typeface="Poppins"/>
              <a:cs typeface="Poppins"/>
              <a:sym typeface="Poppins"/>
            </a:endParaRPr>
          </a:p>
        </p:txBody>
      </p:sp>
      <p:grpSp>
        <p:nvGrpSpPr>
          <p:cNvPr id="2" name="Group 1">
            <a:extLst>
              <a:ext uri="{FF2B5EF4-FFF2-40B4-BE49-F238E27FC236}">
                <a16:creationId xmlns:a16="http://schemas.microsoft.com/office/drawing/2014/main" id="{63850D0A-373C-8C44-AE09-FFBA670037C2}"/>
              </a:ext>
            </a:extLst>
          </p:cNvPr>
          <p:cNvGrpSpPr/>
          <p:nvPr/>
        </p:nvGrpSpPr>
        <p:grpSpPr>
          <a:xfrm>
            <a:off x="4764990" y="2447154"/>
            <a:ext cx="3729361" cy="3860778"/>
            <a:chOff x="4940228" y="2356095"/>
            <a:chExt cx="3729361" cy="3860778"/>
          </a:xfrm>
        </p:grpSpPr>
        <p:sp>
          <p:nvSpPr>
            <p:cNvPr id="73" name="Google Shape;73;p22"/>
            <p:cNvSpPr/>
            <p:nvPr/>
          </p:nvSpPr>
          <p:spPr>
            <a:xfrm>
              <a:off x="4940228" y="2356095"/>
              <a:ext cx="714959" cy="714959"/>
            </a:xfrm>
            <a:custGeom>
              <a:avLst/>
              <a:gdLst/>
              <a:ahLst/>
              <a:cxnLst/>
              <a:rect l="l" t="t" r="r" b="b"/>
              <a:pathLst>
                <a:path w="1531" h="1531" extrusionOk="0">
                  <a:moveTo>
                    <a:pt x="1531" y="766"/>
                  </a:moveTo>
                  <a:cubicBezTo>
                    <a:pt x="1531" y="1189"/>
                    <a:pt x="1188" y="1531"/>
                    <a:pt x="765" y="1531"/>
                  </a:cubicBezTo>
                  <a:cubicBezTo>
                    <a:pt x="342" y="1531"/>
                    <a:pt x="0" y="1189"/>
                    <a:pt x="0" y="766"/>
                  </a:cubicBezTo>
                  <a:cubicBezTo>
                    <a:pt x="0" y="343"/>
                    <a:pt x="342" y="0"/>
                    <a:pt x="765" y="0"/>
                  </a:cubicBezTo>
                  <a:cubicBezTo>
                    <a:pt x="1188" y="0"/>
                    <a:pt x="1531" y="343"/>
                    <a:pt x="1531" y="766"/>
                  </a:cubicBezTo>
                  <a:close/>
                </a:path>
              </a:pathLst>
            </a:custGeom>
            <a:solidFill>
              <a:schemeClr val="accent1"/>
            </a:solidFill>
            <a:ln>
              <a:noFill/>
            </a:ln>
          </p:spPr>
          <p:txBody>
            <a:bodyPr spcFirstLastPara="1" wrap="square" lIns="33759" tIns="16879" rIns="33759" bIns="16879" anchor="ctr" anchorCtr="1">
              <a:noAutofit/>
            </a:bodyPr>
            <a:lstStyle/>
            <a:p>
              <a:pPr>
                <a:buClr>
                  <a:schemeClr val="dk1"/>
                </a:buClr>
                <a:buSzPts val="1800"/>
              </a:pPr>
              <a:endParaRPr sz="675" dirty="0">
                <a:solidFill>
                  <a:schemeClr val="dk1"/>
                </a:solidFill>
                <a:latin typeface="Poppins"/>
                <a:ea typeface="Poppins"/>
                <a:cs typeface="Poppins"/>
                <a:sym typeface="Poppins"/>
              </a:endParaRPr>
            </a:p>
          </p:txBody>
        </p:sp>
        <p:sp>
          <p:nvSpPr>
            <p:cNvPr id="74" name="Google Shape;74;p22"/>
            <p:cNvSpPr/>
            <p:nvPr/>
          </p:nvSpPr>
          <p:spPr>
            <a:xfrm>
              <a:off x="4940228" y="3929005"/>
              <a:ext cx="714959" cy="715426"/>
            </a:xfrm>
            <a:custGeom>
              <a:avLst/>
              <a:gdLst/>
              <a:ahLst/>
              <a:cxnLst/>
              <a:rect l="l" t="t" r="r" b="b"/>
              <a:pathLst>
                <a:path w="1531" h="1532" extrusionOk="0">
                  <a:moveTo>
                    <a:pt x="1531" y="766"/>
                  </a:moveTo>
                  <a:cubicBezTo>
                    <a:pt x="1531" y="1189"/>
                    <a:pt x="1188" y="1532"/>
                    <a:pt x="765" y="1532"/>
                  </a:cubicBezTo>
                  <a:cubicBezTo>
                    <a:pt x="342" y="1532"/>
                    <a:pt x="0" y="1189"/>
                    <a:pt x="0" y="766"/>
                  </a:cubicBezTo>
                  <a:cubicBezTo>
                    <a:pt x="0" y="344"/>
                    <a:pt x="342" y="0"/>
                    <a:pt x="765" y="0"/>
                  </a:cubicBezTo>
                  <a:cubicBezTo>
                    <a:pt x="1188" y="0"/>
                    <a:pt x="1531" y="344"/>
                    <a:pt x="1531" y="766"/>
                  </a:cubicBezTo>
                  <a:close/>
                </a:path>
              </a:pathLst>
            </a:custGeom>
            <a:solidFill>
              <a:schemeClr val="accent2"/>
            </a:solidFill>
            <a:ln>
              <a:noFill/>
            </a:ln>
          </p:spPr>
          <p:txBody>
            <a:bodyPr spcFirstLastPara="1" wrap="square" lIns="33759" tIns="16879" rIns="33759" bIns="16879" anchor="ctr" anchorCtr="1">
              <a:noAutofit/>
            </a:bodyPr>
            <a:lstStyle/>
            <a:p>
              <a:pPr>
                <a:buClr>
                  <a:schemeClr val="dk1"/>
                </a:buClr>
                <a:buSzPts val="1800"/>
              </a:pPr>
              <a:endParaRPr sz="675" dirty="0">
                <a:solidFill>
                  <a:schemeClr val="dk1"/>
                </a:solidFill>
                <a:latin typeface="Poppins"/>
                <a:ea typeface="Poppins"/>
                <a:cs typeface="Poppins"/>
                <a:sym typeface="Poppins"/>
              </a:endParaRPr>
            </a:p>
          </p:txBody>
        </p:sp>
        <p:sp>
          <p:nvSpPr>
            <p:cNvPr id="75" name="Google Shape;75;p22"/>
            <p:cNvSpPr/>
            <p:nvPr/>
          </p:nvSpPr>
          <p:spPr>
            <a:xfrm>
              <a:off x="4940228" y="5501914"/>
              <a:ext cx="714959" cy="714959"/>
            </a:xfrm>
            <a:custGeom>
              <a:avLst/>
              <a:gdLst/>
              <a:ahLst/>
              <a:cxnLst/>
              <a:rect l="l" t="t" r="r" b="b"/>
              <a:pathLst>
                <a:path w="1531" h="1531" extrusionOk="0">
                  <a:moveTo>
                    <a:pt x="1531" y="765"/>
                  </a:moveTo>
                  <a:cubicBezTo>
                    <a:pt x="1531" y="1188"/>
                    <a:pt x="1188" y="1531"/>
                    <a:pt x="765" y="1531"/>
                  </a:cubicBezTo>
                  <a:cubicBezTo>
                    <a:pt x="342" y="1531"/>
                    <a:pt x="0" y="1188"/>
                    <a:pt x="0" y="765"/>
                  </a:cubicBezTo>
                  <a:cubicBezTo>
                    <a:pt x="0" y="343"/>
                    <a:pt x="342" y="0"/>
                    <a:pt x="765" y="0"/>
                  </a:cubicBezTo>
                  <a:cubicBezTo>
                    <a:pt x="1188" y="0"/>
                    <a:pt x="1531" y="343"/>
                    <a:pt x="1531" y="765"/>
                  </a:cubicBezTo>
                  <a:close/>
                </a:path>
              </a:pathLst>
            </a:custGeom>
            <a:solidFill>
              <a:schemeClr val="accent3"/>
            </a:solidFill>
            <a:ln>
              <a:noFill/>
            </a:ln>
          </p:spPr>
          <p:txBody>
            <a:bodyPr spcFirstLastPara="1" wrap="square" lIns="33759" tIns="16879" rIns="33759" bIns="16879" anchor="ctr" anchorCtr="1">
              <a:noAutofit/>
            </a:bodyPr>
            <a:lstStyle/>
            <a:p>
              <a:pPr>
                <a:buClr>
                  <a:schemeClr val="dk1"/>
                </a:buClr>
                <a:buSzPts val="1800"/>
              </a:pPr>
              <a:endParaRPr sz="675" dirty="0">
                <a:solidFill>
                  <a:schemeClr val="dk1"/>
                </a:solidFill>
                <a:latin typeface="Poppins"/>
                <a:ea typeface="Poppins"/>
                <a:cs typeface="Poppins"/>
                <a:sym typeface="Poppins"/>
              </a:endParaRPr>
            </a:p>
          </p:txBody>
        </p:sp>
        <p:sp>
          <p:nvSpPr>
            <p:cNvPr id="76" name="Google Shape;76;p22"/>
            <p:cNvSpPr/>
            <p:nvPr/>
          </p:nvSpPr>
          <p:spPr>
            <a:xfrm>
              <a:off x="5094435" y="5650514"/>
              <a:ext cx="406078" cy="395797"/>
            </a:xfrm>
            <a:custGeom>
              <a:avLst/>
              <a:gdLst/>
              <a:ahLst/>
              <a:cxnLst/>
              <a:rect l="l" t="t" r="r" b="b"/>
              <a:pathLst>
                <a:path w="1082593" h="1055185" extrusionOk="0">
                  <a:moveTo>
                    <a:pt x="744388" y="911919"/>
                  </a:moveTo>
                  <a:cubicBezTo>
                    <a:pt x="751537" y="911919"/>
                    <a:pt x="758687" y="918094"/>
                    <a:pt x="758687" y="925505"/>
                  </a:cubicBezTo>
                  <a:lnTo>
                    <a:pt x="758687" y="1041599"/>
                  </a:lnTo>
                  <a:cubicBezTo>
                    <a:pt x="758687" y="1049010"/>
                    <a:pt x="751537" y="1055185"/>
                    <a:pt x="744388" y="1055185"/>
                  </a:cubicBezTo>
                  <a:cubicBezTo>
                    <a:pt x="737238" y="1055185"/>
                    <a:pt x="731280" y="1049010"/>
                    <a:pt x="731280" y="1041599"/>
                  </a:cubicBezTo>
                  <a:lnTo>
                    <a:pt x="731280" y="925505"/>
                  </a:lnTo>
                  <a:cubicBezTo>
                    <a:pt x="731280" y="918094"/>
                    <a:pt x="737238" y="911919"/>
                    <a:pt x="744388" y="911919"/>
                  </a:cubicBezTo>
                  <a:close/>
                  <a:moveTo>
                    <a:pt x="338233" y="911919"/>
                  </a:moveTo>
                  <a:cubicBezTo>
                    <a:pt x="345368" y="911919"/>
                    <a:pt x="351314" y="918094"/>
                    <a:pt x="351314" y="925505"/>
                  </a:cubicBezTo>
                  <a:lnTo>
                    <a:pt x="351314" y="1041599"/>
                  </a:lnTo>
                  <a:cubicBezTo>
                    <a:pt x="351314" y="1049010"/>
                    <a:pt x="345368" y="1055185"/>
                    <a:pt x="338233" y="1055185"/>
                  </a:cubicBezTo>
                  <a:cubicBezTo>
                    <a:pt x="331098" y="1055185"/>
                    <a:pt x="325152" y="1049010"/>
                    <a:pt x="325152" y="1041599"/>
                  </a:cubicBezTo>
                  <a:lnTo>
                    <a:pt x="325152" y="925505"/>
                  </a:lnTo>
                  <a:cubicBezTo>
                    <a:pt x="325152" y="918094"/>
                    <a:pt x="331098" y="911919"/>
                    <a:pt x="338233" y="911919"/>
                  </a:cubicBezTo>
                  <a:close/>
                  <a:moveTo>
                    <a:pt x="508968" y="824258"/>
                  </a:moveTo>
                  <a:lnTo>
                    <a:pt x="511455" y="826741"/>
                  </a:lnTo>
                  <a:cubicBezTo>
                    <a:pt x="512698" y="827982"/>
                    <a:pt x="513942" y="831707"/>
                    <a:pt x="515185" y="834190"/>
                  </a:cubicBezTo>
                  <a:lnTo>
                    <a:pt x="568654" y="834190"/>
                  </a:lnTo>
                  <a:cubicBezTo>
                    <a:pt x="568654" y="831707"/>
                    <a:pt x="571141" y="827982"/>
                    <a:pt x="571141" y="826741"/>
                  </a:cubicBezTo>
                  <a:lnTo>
                    <a:pt x="573628" y="824258"/>
                  </a:lnTo>
                  <a:close/>
                  <a:moveTo>
                    <a:pt x="464203" y="723694"/>
                  </a:moveTo>
                  <a:lnTo>
                    <a:pt x="420682" y="738592"/>
                  </a:lnTo>
                  <a:lnTo>
                    <a:pt x="420682" y="795702"/>
                  </a:lnTo>
                  <a:lnTo>
                    <a:pt x="515185" y="795702"/>
                  </a:lnTo>
                  <a:lnTo>
                    <a:pt x="502750" y="779563"/>
                  </a:lnTo>
                  <a:close/>
                  <a:moveTo>
                    <a:pt x="622123" y="722453"/>
                  </a:moveTo>
                  <a:lnTo>
                    <a:pt x="568654" y="795702"/>
                  </a:lnTo>
                  <a:lnTo>
                    <a:pt x="663157" y="795702"/>
                  </a:lnTo>
                  <a:lnTo>
                    <a:pt x="663157" y="737351"/>
                  </a:lnTo>
                  <a:close/>
                  <a:moveTo>
                    <a:pt x="628340" y="692656"/>
                  </a:moveTo>
                  <a:lnTo>
                    <a:pt x="629584" y="693898"/>
                  </a:lnTo>
                  <a:lnTo>
                    <a:pt x="843459" y="773355"/>
                  </a:lnTo>
                  <a:cubicBezTo>
                    <a:pt x="863355" y="783287"/>
                    <a:pt x="874546" y="798186"/>
                    <a:pt x="874546" y="815567"/>
                  </a:cubicBezTo>
                  <a:lnTo>
                    <a:pt x="874546" y="1041524"/>
                  </a:lnTo>
                  <a:cubicBezTo>
                    <a:pt x="874546" y="1048973"/>
                    <a:pt x="868329" y="1055181"/>
                    <a:pt x="860868" y="1055181"/>
                  </a:cubicBezTo>
                  <a:cubicBezTo>
                    <a:pt x="852164" y="1055181"/>
                    <a:pt x="845946" y="1048973"/>
                    <a:pt x="845946" y="1041524"/>
                  </a:cubicBezTo>
                  <a:lnTo>
                    <a:pt x="845946" y="815567"/>
                  </a:lnTo>
                  <a:cubicBezTo>
                    <a:pt x="845946" y="808118"/>
                    <a:pt x="838486" y="801910"/>
                    <a:pt x="831025" y="798186"/>
                  </a:cubicBezTo>
                  <a:lnTo>
                    <a:pt x="690513" y="746042"/>
                  </a:lnTo>
                  <a:lnTo>
                    <a:pt x="690513" y="796944"/>
                  </a:lnTo>
                  <a:cubicBezTo>
                    <a:pt x="690513" y="811842"/>
                    <a:pt x="679322" y="823016"/>
                    <a:pt x="664401" y="823016"/>
                  </a:cubicBezTo>
                  <a:lnTo>
                    <a:pt x="607201" y="823016"/>
                  </a:lnTo>
                  <a:lnTo>
                    <a:pt x="596010" y="840397"/>
                  </a:lnTo>
                  <a:cubicBezTo>
                    <a:pt x="593523" y="846605"/>
                    <a:pt x="591036" y="854054"/>
                    <a:pt x="592280" y="861503"/>
                  </a:cubicBezTo>
                  <a:lnTo>
                    <a:pt x="613419" y="1039041"/>
                  </a:lnTo>
                  <a:cubicBezTo>
                    <a:pt x="614662" y="1047732"/>
                    <a:pt x="608445" y="1053939"/>
                    <a:pt x="600984" y="1055181"/>
                  </a:cubicBezTo>
                  <a:lnTo>
                    <a:pt x="599741" y="1055181"/>
                  </a:lnTo>
                  <a:cubicBezTo>
                    <a:pt x="592280" y="1055181"/>
                    <a:pt x="586062" y="1048973"/>
                    <a:pt x="584819" y="1042766"/>
                  </a:cubicBezTo>
                  <a:lnTo>
                    <a:pt x="563680" y="865228"/>
                  </a:lnTo>
                  <a:cubicBezTo>
                    <a:pt x="563680" y="863986"/>
                    <a:pt x="563680" y="862745"/>
                    <a:pt x="563680" y="861503"/>
                  </a:cubicBezTo>
                  <a:lnTo>
                    <a:pt x="518915" y="861503"/>
                  </a:lnTo>
                  <a:cubicBezTo>
                    <a:pt x="518915" y="862745"/>
                    <a:pt x="518915" y="863986"/>
                    <a:pt x="518915" y="865228"/>
                  </a:cubicBezTo>
                  <a:lnTo>
                    <a:pt x="497777" y="1042766"/>
                  </a:lnTo>
                  <a:cubicBezTo>
                    <a:pt x="496533" y="1050215"/>
                    <a:pt x="489072" y="1055181"/>
                    <a:pt x="481612" y="1055181"/>
                  </a:cubicBezTo>
                  <a:cubicBezTo>
                    <a:pt x="474151" y="1053939"/>
                    <a:pt x="469177" y="1047732"/>
                    <a:pt x="469177" y="1039041"/>
                  </a:cubicBezTo>
                  <a:lnTo>
                    <a:pt x="490316" y="861503"/>
                  </a:lnTo>
                  <a:cubicBezTo>
                    <a:pt x="491559" y="854054"/>
                    <a:pt x="490316" y="846605"/>
                    <a:pt x="486585" y="840397"/>
                  </a:cubicBezTo>
                  <a:lnTo>
                    <a:pt x="476638" y="823016"/>
                  </a:lnTo>
                  <a:lnTo>
                    <a:pt x="418195" y="823016"/>
                  </a:lnTo>
                  <a:cubicBezTo>
                    <a:pt x="404517" y="823016"/>
                    <a:pt x="392082" y="811842"/>
                    <a:pt x="392082" y="796944"/>
                  </a:cubicBezTo>
                  <a:lnTo>
                    <a:pt x="392082" y="747283"/>
                  </a:lnTo>
                  <a:lnTo>
                    <a:pt x="250327" y="798186"/>
                  </a:lnTo>
                  <a:cubicBezTo>
                    <a:pt x="244110" y="800669"/>
                    <a:pt x="236649" y="810601"/>
                    <a:pt x="236649" y="819291"/>
                  </a:cubicBezTo>
                  <a:lnTo>
                    <a:pt x="236649" y="1041524"/>
                  </a:lnTo>
                  <a:cubicBezTo>
                    <a:pt x="236649" y="1048973"/>
                    <a:pt x="230432" y="1055181"/>
                    <a:pt x="222971" y="1055181"/>
                  </a:cubicBezTo>
                  <a:cubicBezTo>
                    <a:pt x="215510" y="1055181"/>
                    <a:pt x="209293" y="1048973"/>
                    <a:pt x="209293" y="1041524"/>
                  </a:cubicBezTo>
                  <a:lnTo>
                    <a:pt x="209293" y="819291"/>
                  </a:lnTo>
                  <a:cubicBezTo>
                    <a:pt x="209293" y="799427"/>
                    <a:pt x="222971" y="779563"/>
                    <a:pt x="240380" y="772114"/>
                  </a:cubicBezTo>
                  <a:lnTo>
                    <a:pt x="457986" y="693898"/>
                  </a:lnTo>
                  <a:cubicBezTo>
                    <a:pt x="467933" y="691414"/>
                    <a:pt x="479125" y="696381"/>
                    <a:pt x="485342" y="705071"/>
                  </a:cubicBezTo>
                  <a:lnTo>
                    <a:pt x="528863" y="765906"/>
                  </a:lnTo>
                  <a:lnTo>
                    <a:pt x="542541" y="784529"/>
                  </a:lnTo>
                  <a:lnTo>
                    <a:pt x="599741" y="705071"/>
                  </a:lnTo>
                  <a:cubicBezTo>
                    <a:pt x="600984" y="703830"/>
                    <a:pt x="600984" y="703830"/>
                    <a:pt x="602227" y="701347"/>
                  </a:cubicBezTo>
                  <a:cubicBezTo>
                    <a:pt x="608445" y="695139"/>
                    <a:pt x="618392" y="691414"/>
                    <a:pt x="628340" y="692656"/>
                  </a:cubicBezTo>
                  <a:close/>
                  <a:moveTo>
                    <a:pt x="541296" y="444611"/>
                  </a:moveTo>
                  <a:cubicBezTo>
                    <a:pt x="487994" y="444611"/>
                    <a:pt x="444608" y="487997"/>
                    <a:pt x="444608" y="541299"/>
                  </a:cubicBezTo>
                  <a:cubicBezTo>
                    <a:pt x="444608" y="594602"/>
                    <a:pt x="487994" y="637987"/>
                    <a:pt x="541296" y="637987"/>
                  </a:cubicBezTo>
                  <a:cubicBezTo>
                    <a:pt x="594599" y="637987"/>
                    <a:pt x="637984" y="594602"/>
                    <a:pt x="637984" y="541299"/>
                  </a:cubicBezTo>
                  <a:cubicBezTo>
                    <a:pt x="637984" y="487997"/>
                    <a:pt x="594599" y="444611"/>
                    <a:pt x="541296" y="444611"/>
                  </a:cubicBezTo>
                  <a:close/>
                  <a:moveTo>
                    <a:pt x="541296" y="417340"/>
                  </a:moveTo>
                  <a:cubicBezTo>
                    <a:pt x="609474" y="417340"/>
                    <a:pt x="666495" y="473122"/>
                    <a:pt x="666495" y="541299"/>
                  </a:cubicBezTo>
                  <a:cubicBezTo>
                    <a:pt x="666495" y="610716"/>
                    <a:pt x="609474" y="666498"/>
                    <a:pt x="541296" y="666498"/>
                  </a:cubicBezTo>
                  <a:cubicBezTo>
                    <a:pt x="473119" y="666498"/>
                    <a:pt x="417337" y="610716"/>
                    <a:pt x="417337" y="541299"/>
                  </a:cubicBezTo>
                  <a:cubicBezTo>
                    <a:pt x="417337" y="473122"/>
                    <a:pt x="473119" y="417340"/>
                    <a:pt x="541296" y="417340"/>
                  </a:cubicBezTo>
                  <a:close/>
                  <a:moveTo>
                    <a:pt x="523895" y="244171"/>
                  </a:moveTo>
                  <a:cubicBezTo>
                    <a:pt x="609676" y="239201"/>
                    <a:pt x="692970" y="269022"/>
                    <a:pt x="753886" y="331149"/>
                  </a:cubicBezTo>
                  <a:cubicBezTo>
                    <a:pt x="814803" y="390792"/>
                    <a:pt x="845883" y="475285"/>
                    <a:pt x="840910" y="561020"/>
                  </a:cubicBezTo>
                  <a:cubicBezTo>
                    <a:pt x="837180" y="616935"/>
                    <a:pt x="817289" y="670365"/>
                    <a:pt x="783723" y="716339"/>
                  </a:cubicBezTo>
                  <a:cubicBezTo>
                    <a:pt x="782480" y="718824"/>
                    <a:pt x="777507" y="721309"/>
                    <a:pt x="772534" y="721309"/>
                  </a:cubicBezTo>
                  <a:cubicBezTo>
                    <a:pt x="770048" y="721309"/>
                    <a:pt x="767561" y="720066"/>
                    <a:pt x="763832" y="718824"/>
                  </a:cubicBezTo>
                  <a:cubicBezTo>
                    <a:pt x="758859" y="713854"/>
                    <a:pt x="756373" y="705156"/>
                    <a:pt x="761345" y="698943"/>
                  </a:cubicBezTo>
                  <a:cubicBezTo>
                    <a:pt x="791182" y="657939"/>
                    <a:pt x="809830" y="609480"/>
                    <a:pt x="812316" y="559778"/>
                  </a:cubicBezTo>
                  <a:cubicBezTo>
                    <a:pt x="817289" y="481497"/>
                    <a:pt x="788696" y="404460"/>
                    <a:pt x="733995" y="349787"/>
                  </a:cubicBezTo>
                  <a:cubicBezTo>
                    <a:pt x="679295" y="295115"/>
                    <a:pt x="603460" y="266537"/>
                    <a:pt x="525138" y="271507"/>
                  </a:cubicBezTo>
                  <a:cubicBezTo>
                    <a:pt x="390873" y="280205"/>
                    <a:pt x="281472" y="389549"/>
                    <a:pt x="274013" y="523744"/>
                  </a:cubicBezTo>
                  <a:cubicBezTo>
                    <a:pt x="269040" y="587114"/>
                    <a:pt x="286445" y="646756"/>
                    <a:pt x="322497" y="697701"/>
                  </a:cubicBezTo>
                  <a:cubicBezTo>
                    <a:pt x="327470" y="703913"/>
                    <a:pt x="326227" y="712611"/>
                    <a:pt x="318768" y="717581"/>
                  </a:cubicBezTo>
                  <a:cubicBezTo>
                    <a:pt x="312552" y="721309"/>
                    <a:pt x="303849" y="720066"/>
                    <a:pt x="298877" y="713854"/>
                  </a:cubicBezTo>
                  <a:cubicBezTo>
                    <a:pt x="259094" y="656697"/>
                    <a:pt x="240446" y="590842"/>
                    <a:pt x="245419" y="522501"/>
                  </a:cubicBezTo>
                  <a:cubicBezTo>
                    <a:pt x="254122" y="373396"/>
                    <a:pt x="374712" y="252869"/>
                    <a:pt x="523895" y="244171"/>
                  </a:cubicBezTo>
                  <a:close/>
                  <a:moveTo>
                    <a:pt x="496500" y="0"/>
                  </a:moveTo>
                  <a:lnTo>
                    <a:pt x="586093" y="0"/>
                  </a:lnTo>
                  <a:cubicBezTo>
                    <a:pt x="607248" y="0"/>
                    <a:pt x="624669" y="17418"/>
                    <a:pt x="624669" y="39812"/>
                  </a:cubicBezTo>
                  <a:lnTo>
                    <a:pt x="624669" y="97041"/>
                  </a:lnTo>
                  <a:cubicBezTo>
                    <a:pt x="624669" y="100774"/>
                    <a:pt x="628402" y="105750"/>
                    <a:pt x="633379" y="106994"/>
                  </a:cubicBezTo>
                  <a:cubicBezTo>
                    <a:pt x="686887" y="118191"/>
                    <a:pt x="737905" y="139341"/>
                    <a:pt x="783947" y="169200"/>
                  </a:cubicBezTo>
                  <a:cubicBezTo>
                    <a:pt x="787680" y="171688"/>
                    <a:pt x="793902" y="171688"/>
                    <a:pt x="796390" y="167956"/>
                  </a:cubicBezTo>
                  <a:lnTo>
                    <a:pt x="837454" y="126900"/>
                  </a:lnTo>
                  <a:cubicBezTo>
                    <a:pt x="852386" y="111971"/>
                    <a:pt x="877274" y="111971"/>
                    <a:pt x="893450" y="126900"/>
                  </a:cubicBezTo>
                  <a:lnTo>
                    <a:pt x="955668" y="190350"/>
                  </a:lnTo>
                  <a:cubicBezTo>
                    <a:pt x="963134" y="196571"/>
                    <a:pt x="966868" y="206524"/>
                    <a:pt x="966868" y="217721"/>
                  </a:cubicBezTo>
                  <a:cubicBezTo>
                    <a:pt x="966868" y="227674"/>
                    <a:pt x="963134" y="238871"/>
                    <a:pt x="955668" y="245092"/>
                  </a:cubicBezTo>
                  <a:lnTo>
                    <a:pt x="915849" y="286147"/>
                  </a:lnTo>
                  <a:cubicBezTo>
                    <a:pt x="912116" y="288636"/>
                    <a:pt x="910871" y="294856"/>
                    <a:pt x="914604" y="298589"/>
                  </a:cubicBezTo>
                  <a:cubicBezTo>
                    <a:pt x="944469" y="345865"/>
                    <a:pt x="965623" y="395630"/>
                    <a:pt x="975578" y="449127"/>
                  </a:cubicBezTo>
                  <a:cubicBezTo>
                    <a:pt x="976822" y="454104"/>
                    <a:pt x="981800" y="457836"/>
                    <a:pt x="986777" y="457836"/>
                  </a:cubicBezTo>
                  <a:lnTo>
                    <a:pt x="1044018" y="457836"/>
                  </a:lnTo>
                  <a:cubicBezTo>
                    <a:pt x="1065172" y="457836"/>
                    <a:pt x="1082593" y="475254"/>
                    <a:pt x="1082593" y="496404"/>
                  </a:cubicBezTo>
                  <a:lnTo>
                    <a:pt x="1082593" y="585980"/>
                  </a:lnTo>
                  <a:cubicBezTo>
                    <a:pt x="1082593" y="607130"/>
                    <a:pt x="1065172" y="624548"/>
                    <a:pt x="1044018" y="624548"/>
                  </a:cubicBezTo>
                  <a:lnTo>
                    <a:pt x="986777" y="624548"/>
                  </a:lnTo>
                  <a:cubicBezTo>
                    <a:pt x="981800" y="624548"/>
                    <a:pt x="976822" y="628280"/>
                    <a:pt x="975578" y="633257"/>
                  </a:cubicBezTo>
                  <a:cubicBezTo>
                    <a:pt x="965623" y="686754"/>
                    <a:pt x="944469" y="737763"/>
                    <a:pt x="914604" y="783795"/>
                  </a:cubicBezTo>
                  <a:cubicBezTo>
                    <a:pt x="910871" y="787528"/>
                    <a:pt x="912116" y="793748"/>
                    <a:pt x="915849" y="796236"/>
                  </a:cubicBezTo>
                  <a:lnTo>
                    <a:pt x="955668" y="837292"/>
                  </a:lnTo>
                  <a:cubicBezTo>
                    <a:pt x="970601" y="853466"/>
                    <a:pt x="970601" y="877104"/>
                    <a:pt x="955668" y="892034"/>
                  </a:cubicBezTo>
                  <a:lnTo>
                    <a:pt x="925804" y="923137"/>
                  </a:lnTo>
                  <a:cubicBezTo>
                    <a:pt x="922071" y="925625"/>
                    <a:pt x="918338" y="926869"/>
                    <a:pt x="914604" y="926869"/>
                  </a:cubicBezTo>
                  <a:cubicBezTo>
                    <a:pt x="912116" y="926869"/>
                    <a:pt x="908383" y="925625"/>
                    <a:pt x="904650" y="923137"/>
                  </a:cubicBezTo>
                  <a:cubicBezTo>
                    <a:pt x="899672" y="918160"/>
                    <a:pt x="899672" y="908207"/>
                    <a:pt x="904650" y="903231"/>
                  </a:cubicBezTo>
                  <a:lnTo>
                    <a:pt x="935759" y="873372"/>
                  </a:lnTo>
                  <a:cubicBezTo>
                    <a:pt x="939492" y="868395"/>
                    <a:pt x="939492" y="860931"/>
                    <a:pt x="935759" y="857198"/>
                  </a:cubicBezTo>
                  <a:lnTo>
                    <a:pt x="894695" y="817387"/>
                  </a:lnTo>
                  <a:cubicBezTo>
                    <a:pt x="882251" y="803701"/>
                    <a:pt x="879762" y="783795"/>
                    <a:pt x="889717" y="768866"/>
                  </a:cubicBezTo>
                  <a:cubicBezTo>
                    <a:pt x="918338" y="725322"/>
                    <a:pt x="938247" y="678045"/>
                    <a:pt x="948202" y="627036"/>
                  </a:cubicBezTo>
                  <a:cubicBezTo>
                    <a:pt x="951935" y="609619"/>
                    <a:pt x="968112" y="597177"/>
                    <a:pt x="986777" y="597177"/>
                  </a:cubicBezTo>
                  <a:lnTo>
                    <a:pt x="1044018" y="597177"/>
                  </a:lnTo>
                  <a:cubicBezTo>
                    <a:pt x="1048995" y="597177"/>
                    <a:pt x="1055217" y="592201"/>
                    <a:pt x="1055217" y="585980"/>
                  </a:cubicBezTo>
                  <a:lnTo>
                    <a:pt x="1055217" y="496404"/>
                  </a:lnTo>
                  <a:cubicBezTo>
                    <a:pt x="1055217" y="490183"/>
                    <a:pt x="1048995" y="486451"/>
                    <a:pt x="1044018" y="486451"/>
                  </a:cubicBezTo>
                  <a:lnTo>
                    <a:pt x="986777" y="486451"/>
                  </a:lnTo>
                  <a:cubicBezTo>
                    <a:pt x="968112" y="486451"/>
                    <a:pt x="951935" y="474009"/>
                    <a:pt x="948202" y="455348"/>
                  </a:cubicBezTo>
                  <a:cubicBezTo>
                    <a:pt x="938247" y="404339"/>
                    <a:pt x="918338" y="357062"/>
                    <a:pt x="889717" y="314762"/>
                  </a:cubicBezTo>
                  <a:cubicBezTo>
                    <a:pt x="879762" y="298589"/>
                    <a:pt x="882251" y="278683"/>
                    <a:pt x="894695" y="266242"/>
                  </a:cubicBezTo>
                  <a:lnTo>
                    <a:pt x="935759" y="225186"/>
                  </a:lnTo>
                  <a:cubicBezTo>
                    <a:pt x="938247" y="223941"/>
                    <a:pt x="939492" y="220209"/>
                    <a:pt x="939492" y="217721"/>
                  </a:cubicBezTo>
                  <a:cubicBezTo>
                    <a:pt x="939492" y="213989"/>
                    <a:pt x="938247" y="212744"/>
                    <a:pt x="935759" y="210256"/>
                  </a:cubicBezTo>
                  <a:lnTo>
                    <a:pt x="873541" y="148050"/>
                  </a:lnTo>
                  <a:cubicBezTo>
                    <a:pt x="868563" y="143074"/>
                    <a:pt x="861097" y="143074"/>
                    <a:pt x="857364" y="148050"/>
                  </a:cubicBezTo>
                  <a:lnTo>
                    <a:pt x="817544" y="187862"/>
                  </a:lnTo>
                  <a:cubicBezTo>
                    <a:pt x="803856" y="201547"/>
                    <a:pt x="783947" y="202791"/>
                    <a:pt x="769014" y="192839"/>
                  </a:cubicBezTo>
                  <a:cubicBezTo>
                    <a:pt x="725462" y="165468"/>
                    <a:pt x="678176" y="145562"/>
                    <a:pt x="628402" y="134365"/>
                  </a:cubicBezTo>
                  <a:cubicBezTo>
                    <a:pt x="609736" y="130633"/>
                    <a:pt x="596048" y="114459"/>
                    <a:pt x="596048" y="97041"/>
                  </a:cubicBezTo>
                  <a:lnTo>
                    <a:pt x="596048" y="39812"/>
                  </a:lnTo>
                  <a:cubicBezTo>
                    <a:pt x="596048" y="33591"/>
                    <a:pt x="592315" y="28615"/>
                    <a:pt x="586093" y="28615"/>
                  </a:cubicBezTo>
                  <a:lnTo>
                    <a:pt x="496500" y="28615"/>
                  </a:lnTo>
                  <a:cubicBezTo>
                    <a:pt x="490278" y="28615"/>
                    <a:pt x="486545" y="33591"/>
                    <a:pt x="486545" y="39812"/>
                  </a:cubicBezTo>
                  <a:lnTo>
                    <a:pt x="486545" y="97041"/>
                  </a:lnTo>
                  <a:cubicBezTo>
                    <a:pt x="486545" y="114459"/>
                    <a:pt x="472857" y="130633"/>
                    <a:pt x="455436" y="134365"/>
                  </a:cubicBezTo>
                  <a:cubicBezTo>
                    <a:pt x="404417" y="145562"/>
                    <a:pt x="358376" y="165468"/>
                    <a:pt x="314823" y="192839"/>
                  </a:cubicBezTo>
                  <a:cubicBezTo>
                    <a:pt x="298646" y="202791"/>
                    <a:pt x="278737" y="201547"/>
                    <a:pt x="266293" y="187862"/>
                  </a:cubicBezTo>
                  <a:lnTo>
                    <a:pt x="225229" y="148050"/>
                  </a:lnTo>
                  <a:cubicBezTo>
                    <a:pt x="221496" y="143074"/>
                    <a:pt x="215274" y="143074"/>
                    <a:pt x="210297" y="148050"/>
                  </a:cubicBezTo>
                  <a:lnTo>
                    <a:pt x="146834" y="210256"/>
                  </a:lnTo>
                  <a:cubicBezTo>
                    <a:pt x="143101" y="213989"/>
                    <a:pt x="143101" y="221453"/>
                    <a:pt x="146834" y="225186"/>
                  </a:cubicBezTo>
                  <a:lnTo>
                    <a:pt x="187898" y="266242"/>
                  </a:lnTo>
                  <a:cubicBezTo>
                    <a:pt x="201586" y="278683"/>
                    <a:pt x="202831" y="298589"/>
                    <a:pt x="192876" y="314762"/>
                  </a:cubicBezTo>
                  <a:cubicBezTo>
                    <a:pt x="164255" y="357062"/>
                    <a:pt x="145590" y="404339"/>
                    <a:pt x="134391" y="455348"/>
                  </a:cubicBezTo>
                  <a:cubicBezTo>
                    <a:pt x="130658" y="474009"/>
                    <a:pt x="115725" y="486451"/>
                    <a:pt x="97060" y="486451"/>
                  </a:cubicBezTo>
                  <a:lnTo>
                    <a:pt x="39820" y="486451"/>
                  </a:lnTo>
                  <a:cubicBezTo>
                    <a:pt x="33598" y="486451"/>
                    <a:pt x="28620" y="490183"/>
                    <a:pt x="28620" y="496404"/>
                  </a:cubicBezTo>
                  <a:lnTo>
                    <a:pt x="28620" y="585980"/>
                  </a:lnTo>
                  <a:cubicBezTo>
                    <a:pt x="28620" y="592201"/>
                    <a:pt x="33598" y="597177"/>
                    <a:pt x="39820" y="597177"/>
                  </a:cubicBezTo>
                  <a:lnTo>
                    <a:pt x="97060" y="597177"/>
                  </a:lnTo>
                  <a:cubicBezTo>
                    <a:pt x="115725" y="597177"/>
                    <a:pt x="130658" y="609619"/>
                    <a:pt x="134391" y="627036"/>
                  </a:cubicBezTo>
                  <a:cubicBezTo>
                    <a:pt x="145590" y="678045"/>
                    <a:pt x="164255" y="725322"/>
                    <a:pt x="192876" y="768866"/>
                  </a:cubicBezTo>
                  <a:cubicBezTo>
                    <a:pt x="202831" y="783795"/>
                    <a:pt x="201586" y="803701"/>
                    <a:pt x="187898" y="817387"/>
                  </a:cubicBezTo>
                  <a:lnTo>
                    <a:pt x="146834" y="857198"/>
                  </a:lnTo>
                  <a:cubicBezTo>
                    <a:pt x="143101" y="860931"/>
                    <a:pt x="143101" y="868395"/>
                    <a:pt x="148079" y="873372"/>
                  </a:cubicBezTo>
                  <a:lnTo>
                    <a:pt x="175455" y="899498"/>
                  </a:lnTo>
                  <a:cubicBezTo>
                    <a:pt x="180432" y="905719"/>
                    <a:pt x="180432" y="914428"/>
                    <a:pt x="175455" y="919404"/>
                  </a:cubicBezTo>
                  <a:cubicBezTo>
                    <a:pt x="169233" y="925625"/>
                    <a:pt x="160522" y="925625"/>
                    <a:pt x="155545" y="919404"/>
                  </a:cubicBezTo>
                  <a:lnTo>
                    <a:pt x="126925" y="892034"/>
                  </a:lnTo>
                  <a:cubicBezTo>
                    <a:pt x="111992" y="877104"/>
                    <a:pt x="111992" y="853466"/>
                    <a:pt x="126925" y="837292"/>
                  </a:cubicBezTo>
                  <a:lnTo>
                    <a:pt x="167989" y="796236"/>
                  </a:lnTo>
                  <a:cubicBezTo>
                    <a:pt x="171722" y="793748"/>
                    <a:pt x="171722" y="787528"/>
                    <a:pt x="169233" y="783795"/>
                  </a:cubicBezTo>
                  <a:cubicBezTo>
                    <a:pt x="139368" y="737763"/>
                    <a:pt x="118214" y="686754"/>
                    <a:pt x="107015" y="633257"/>
                  </a:cubicBezTo>
                  <a:cubicBezTo>
                    <a:pt x="105771" y="628280"/>
                    <a:pt x="100793" y="624548"/>
                    <a:pt x="97060" y="624548"/>
                  </a:cubicBezTo>
                  <a:lnTo>
                    <a:pt x="39820" y="624548"/>
                  </a:lnTo>
                  <a:cubicBezTo>
                    <a:pt x="17421" y="624548"/>
                    <a:pt x="0" y="607130"/>
                    <a:pt x="0" y="585980"/>
                  </a:cubicBezTo>
                  <a:lnTo>
                    <a:pt x="0" y="496404"/>
                  </a:lnTo>
                  <a:cubicBezTo>
                    <a:pt x="0" y="475254"/>
                    <a:pt x="17421" y="457836"/>
                    <a:pt x="39820" y="457836"/>
                  </a:cubicBezTo>
                  <a:lnTo>
                    <a:pt x="97060" y="457836"/>
                  </a:lnTo>
                  <a:cubicBezTo>
                    <a:pt x="100793" y="457836"/>
                    <a:pt x="105771" y="454104"/>
                    <a:pt x="107015" y="449127"/>
                  </a:cubicBezTo>
                  <a:cubicBezTo>
                    <a:pt x="118214" y="395630"/>
                    <a:pt x="139368" y="345865"/>
                    <a:pt x="169233" y="298589"/>
                  </a:cubicBezTo>
                  <a:cubicBezTo>
                    <a:pt x="171722" y="294856"/>
                    <a:pt x="171722" y="288636"/>
                    <a:pt x="167989" y="286147"/>
                  </a:cubicBezTo>
                  <a:lnTo>
                    <a:pt x="126925" y="245092"/>
                  </a:lnTo>
                  <a:cubicBezTo>
                    <a:pt x="120703" y="238871"/>
                    <a:pt x="115725" y="227674"/>
                    <a:pt x="115725" y="217721"/>
                  </a:cubicBezTo>
                  <a:cubicBezTo>
                    <a:pt x="115725" y="206524"/>
                    <a:pt x="120703" y="196571"/>
                    <a:pt x="126925" y="190350"/>
                  </a:cubicBezTo>
                  <a:lnTo>
                    <a:pt x="190387" y="126900"/>
                  </a:lnTo>
                  <a:cubicBezTo>
                    <a:pt x="196609" y="120680"/>
                    <a:pt x="207808" y="115703"/>
                    <a:pt x="217763" y="115703"/>
                  </a:cubicBezTo>
                  <a:cubicBezTo>
                    <a:pt x="228962" y="115703"/>
                    <a:pt x="237673" y="120680"/>
                    <a:pt x="245139" y="126900"/>
                  </a:cubicBezTo>
                  <a:lnTo>
                    <a:pt x="286203" y="167956"/>
                  </a:lnTo>
                  <a:cubicBezTo>
                    <a:pt x="288691" y="171688"/>
                    <a:pt x="294913" y="171688"/>
                    <a:pt x="298646" y="169200"/>
                  </a:cubicBezTo>
                  <a:cubicBezTo>
                    <a:pt x="345932" y="139341"/>
                    <a:pt x="395706" y="118191"/>
                    <a:pt x="450458" y="106994"/>
                  </a:cubicBezTo>
                  <a:cubicBezTo>
                    <a:pt x="454191" y="105750"/>
                    <a:pt x="457924" y="100774"/>
                    <a:pt x="457924" y="97041"/>
                  </a:cubicBezTo>
                  <a:lnTo>
                    <a:pt x="457924" y="39812"/>
                  </a:lnTo>
                  <a:cubicBezTo>
                    <a:pt x="457924" y="17418"/>
                    <a:pt x="475345" y="0"/>
                    <a:pt x="496500" y="0"/>
                  </a:cubicBezTo>
                  <a:close/>
                </a:path>
              </a:pathLst>
            </a:custGeom>
            <a:solidFill>
              <a:schemeClr val="lt1"/>
            </a:solidFill>
            <a:ln>
              <a:noFill/>
            </a:ln>
          </p:spPr>
          <p:txBody>
            <a:bodyPr spcFirstLastPara="1" wrap="square" lIns="33759" tIns="16879" rIns="33759" bIns="16879" anchor="ctr" anchorCtr="1">
              <a:noAutofit/>
            </a:bodyPr>
            <a:lstStyle/>
            <a:p>
              <a:pPr>
                <a:buClr>
                  <a:schemeClr val="dk1"/>
                </a:buClr>
                <a:buSzPts val="1800"/>
              </a:pPr>
              <a:endParaRPr sz="675" dirty="0">
                <a:solidFill>
                  <a:schemeClr val="dk1"/>
                </a:solidFill>
                <a:latin typeface="Poppins"/>
                <a:ea typeface="Poppins"/>
                <a:cs typeface="Poppins"/>
                <a:sym typeface="Poppins"/>
              </a:endParaRPr>
            </a:p>
          </p:txBody>
        </p:sp>
        <p:sp>
          <p:nvSpPr>
            <p:cNvPr id="77" name="Google Shape;77;p22"/>
            <p:cNvSpPr/>
            <p:nvPr/>
          </p:nvSpPr>
          <p:spPr>
            <a:xfrm>
              <a:off x="5094435" y="4129006"/>
              <a:ext cx="406078" cy="314956"/>
            </a:xfrm>
            <a:custGeom>
              <a:avLst/>
              <a:gdLst/>
              <a:ahLst/>
              <a:cxnLst/>
              <a:rect l="l" t="t" r="r" b="b"/>
              <a:pathLst>
                <a:path w="1082593" h="839663" extrusionOk="0">
                  <a:moveTo>
                    <a:pt x="32353" y="721064"/>
                  </a:moveTo>
                  <a:cubicBezTo>
                    <a:pt x="31109" y="721064"/>
                    <a:pt x="28620" y="722299"/>
                    <a:pt x="28620" y="724770"/>
                  </a:cubicBezTo>
                  <a:cubicBezTo>
                    <a:pt x="28620" y="772951"/>
                    <a:pt x="67195" y="812484"/>
                    <a:pt x="116970" y="812484"/>
                  </a:cubicBezTo>
                  <a:lnTo>
                    <a:pt x="966868" y="812484"/>
                  </a:lnTo>
                  <a:cubicBezTo>
                    <a:pt x="1015398" y="812484"/>
                    <a:pt x="1055217" y="772951"/>
                    <a:pt x="1055217" y="724770"/>
                  </a:cubicBezTo>
                  <a:cubicBezTo>
                    <a:pt x="1055217" y="722299"/>
                    <a:pt x="1052728" y="721064"/>
                    <a:pt x="1050240" y="721064"/>
                  </a:cubicBezTo>
                  <a:lnTo>
                    <a:pt x="666977" y="721064"/>
                  </a:lnTo>
                  <a:cubicBezTo>
                    <a:pt x="650800" y="721064"/>
                    <a:pt x="635868" y="727241"/>
                    <a:pt x="627157" y="739595"/>
                  </a:cubicBezTo>
                  <a:cubicBezTo>
                    <a:pt x="608492" y="768010"/>
                    <a:pt x="574894" y="785305"/>
                    <a:pt x="541296" y="785305"/>
                  </a:cubicBezTo>
                  <a:cubicBezTo>
                    <a:pt x="506454" y="785305"/>
                    <a:pt x="475345" y="768010"/>
                    <a:pt x="455436" y="739595"/>
                  </a:cubicBezTo>
                  <a:cubicBezTo>
                    <a:pt x="446725" y="727241"/>
                    <a:pt x="431793" y="721064"/>
                    <a:pt x="414372" y="721064"/>
                  </a:cubicBezTo>
                  <a:close/>
                  <a:moveTo>
                    <a:pt x="514378" y="691414"/>
                  </a:moveTo>
                  <a:lnTo>
                    <a:pt x="568215" y="691414"/>
                  </a:lnTo>
                  <a:cubicBezTo>
                    <a:pt x="573109" y="691414"/>
                    <a:pt x="576780" y="695018"/>
                    <a:pt x="575556" y="699823"/>
                  </a:cubicBezTo>
                  <a:cubicBezTo>
                    <a:pt x="571885" y="714239"/>
                    <a:pt x="557203" y="725050"/>
                    <a:pt x="541296" y="725050"/>
                  </a:cubicBezTo>
                  <a:cubicBezTo>
                    <a:pt x="524167" y="725050"/>
                    <a:pt x="510708" y="714239"/>
                    <a:pt x="507037" y="698622"/>
                  </a:cubicBezTo>
                  <a:cubicBezTo>
                    <a:pt x="507037" y="695018"/>
                    <a:pt x="509484" y="691414"/>
                    <a:pt x="514378" y="691414"/>
                  </a:cubicBezTo>
                  <a:close/>
                  <a:moveTo>
                    <a:pt x="32353" y="691414"/>
                  </a:moveTo>
                  <a:lnTo>
                    <a:pt x="414372" y="691414"/>
                  </a:lnTo>
                  <a:cubicBezTo>
                    <a:pt x="441748" y="691414"/>
                    <a:pt x="465391" y="703768"/>
                    <a:pt x="479078" y="724770"/>
                  </a:cubicBezTo>
                  <a:cubicBezTo>
                    <a:pt x="492766" y="744537"/>
                    <a:pt x="516409" y="756891"/>
                    <a:pt x="541296" y="756891"/>
                  </a:cubicBezTo>
                  <a:cubicBezTo>
                    <a:pt x="566184" y="756891"/>
                    <a:pt x="589826" y="744537"/>
                    <a:pt x="604759" y="724770"/>
                  </a:cubicBezTo>
                  <a:cubicBezTo>
                    <a:pt x="618447" y="703768"/>
                    <a:pt x="642090" y="691414"/>
                    <a:pt x="666977" y="691414"/>
                  </a:cubicBezTo>
                  <a:lnTo>
                    <a:pt x="1050240" y="691414"/>
                  </a:lnTo>
                  <a:cubicBezTo>
                    <a:pt x="1067661" y="691414"/>
                    <a:pt x="1082593" y="707475"/>
                    <a:pt x="1082593" y="724770"/>
                  </a:cubicBezTo>
                  <a:cubicBezTo>
                    <a:pt x="1082593" y="789012"/>
                    <a:pt x="1030330" y="839663"/>
                    <a:pt x="966868" y="839663"/>
                  </a:cubicBezTo>
                  <a:lnTo>
                    <a:pt x="116970" y="839663"/>
                  </a:lnTo>
                  <a:cubicBezTo>
                    <a:pt x="52263" y="839663"/>
                    <a:pt x="0" y="789012"/>
                    <a:pt x="0" y="724770"/>
                  </a:cubicBezTo>
                  <a:cubicBezTo>
                    <a:pt x="0" y="707475"/>
                    <a:pt x="14932" y="691414"/>
                    <a:pt x="32353" y="691414"/>
                  </a:cubicBezTo>
                  <a:close/>
                  <a:moveTo>
                    <a:pt x="682810" y="437576"/>
                  </a:moveTo>
                  <a:cubicBezTo>
                    <a:pt x="672879" y="467386"/>
                    <a:pt x="653018" y="493470"/>
                    <a:pt x="628190" y="510860"/>
                  </a:cubicBezTo>
                  <a:lnTo>
                    <a:pt x="653018" y="510860"/>
                  </a:lnTo>
                  <a:cubicBezTo>
                    <a:pt x="662949" y="510860"/>
                    <a:pt x="671638" y="507133"/>
                    <a:pt x="679086" y="499681"/>
                  </a:cubicBezTo>
                  <a:cubicBezTo>
                    <a:pt x="685293" y="493470"/>
                    <a:pt x="687776" y="483533"/>
                    <a:pt x="686534" y="473597"/>
                  </a:cubicBezTo>
                  <a:close/>
                  <a:moveTo>
                    <a:pt x="399780" y="437576"/>
                  </a:moveTo>
                  <a:lnTo>
                    <a:pt x="396056" y="473597"/>
                  </a:lnTo>
                  <a:cubicBezTo>
                    <a:pt x="394815" y="483533"/>
                    <a:pt x="397298" y="493470"/>
                    <a:pt x="404746" y="499681"/>
                  </a:cubicBezTo>
                  <a:cubicBezTo>
                    <a:pt x="410953" y="507133"/>
                    <a:pt x="419642" y="510860"/>
                    <a:pt x="429573" y="510860"/>
                  </a:cubicBezTo>
                  <a:lnTo>
                    <a:pt x="454400" y="510860"/>
                  </a:lnTo>
                  <a:cubicBezTo>
                    <a:pt x="429573" y="493470"/>
                    <a:pt x="409711" y="467386"/>
                    <a:pt x="399780" y="437576"/>
                  </a:cubicBezTo>
                  <a:close/>
                  <a:moveTo>
                    <a:pt x="505573" y="418543"/>
                  </a:moveTo>
                  <a:cubicBezTo>
                    <a:pt x="530215" y="426963"/>
                    <a:pt x="556089" y="426963"/>
                    <a:pt x="580731" y="419746"/>
                  </a:cubicBezTo>
                  <a:cubicBezTo>
                    <a:pt x="588123" y="417340"/>
                    <a:pt x="595516" y="422152"/>
                    <a:pt x="597980" y="429369"/>
                  </a:cubicBezTo>
                  <a:cubicBezTo>
                    <a:pt x="600444" y="436585"/>
                    <a:pt x="595516" y="443802"/>
                    <a:pt x="589355" y="446208"/>
                  </a:cubicBezTo>
                  <a:cubicBezTo>
                    <a:pt x="574570" y="451019"/>
                    <a:pt x="559785" y="452222"/>
                    <a:pt x="545000" y="452222"/>
                  </a:cubicBezTo>
                  <a:cubicBezTo>
                    <a:pt x="527750" y="452222"/>
                    <a:pt x="511733" y="449817"/>
                    <a:pt x="496948" y="443802"/>
                  </a:cubicBezTo>
                  <a:cubicBezTo>
                    <a:pt x="489555" y="441397"/>
                    <a:pt x="484627" y="432977"/>
                    <a:pt x="487091" y="426963"/>
                  </a:cubicBezTo>
                  <a:cubicBezTo>
                    <a:pt x="490787" y="419746"/>
                    <a:pt x="498180" y="416137"/>
                    <a:pt x="505573" y="418543"/>
                  </a:cubicBezTo>
                  <a:close/>
                  <a:moveTo>
                    <a:pt x="588467" y="302185"/>
                  </a:moveTo>
                  <a:cubicBezTo>
                    <a:pt x="581019" y="302185"/>
                    <a:pt x="574812" y="308396"/>
                    <a:pt x="574812" y="315849"/>
                  </a:cubicBezTo>
                  <a:cubicBezTo>
                    <a:pt x="574812" y="336964"/>
                    <a:pt x="592191" y="354354"/>
                    <a:pt x="613294" y="354354"/>
                  </a:cubicBezTo>
                  <a:lnTo>
                    <a:pt x="635639" y="354354"/>
                  </a:lnTo>
                  <a:cubicBezTo>
                    <a:pt x="648052" y="354354"/>
                    <a:pt x="659224" y="343175"/>
                    <a:pt x="659224" y="330754"/>
                  </a:cubicBezTo>
                  <a:lnTo>
                    <a:pt x="659224" y="325785"/>
                  </a:lnTo>
                  <a:cubicBezTo>
                    <a:pt x="659224" y="313364"/>
                    <a:pt x="648052" y="302185"/>
                    <a:pt x="635639" y="302185"/>
                  </a:cubicBezTo>
                  <a:close/>
                  <a:moveTo>
                    <a:pt x="537571" y="302185"/>
                  </a:moveTo>
                  <a:cubicBezTo>
                    <a:pt x="532606" y="302185"/>
                    <a:pt x="528882" y="303428"/>
                    <a:pt x="526399" y="304670"/>
                  </a:cubicBezTo>
                  <a:cubicBezTo>
                    <a:pt x="527640" y="308396"/>
                    <a:pt x="528882" y="310880"/>
                    <a:pt x="528882" y="315849"/>
                  </a:cubicBezTo>
                  <a:cubicBezTo>
                    <a:pt x="528882" y="353112"/>
                    <a:pt x="497848" y="381680"/>
                    <a:pt x="461848" y="381680"/>
                  </a:cubicBezTo>
                  <a:lnTo>
                    <a:pt x="448193" y="381680"/>
                  </a:lnTo>
                  <a:cubicBezTo>
                    <a:pt x="437021" y="381680"/>
                    <a:pt x="428332" y="379196"/>
                    <a:pt x="420883" y="374228"/>
                  </a:cubicBezTo>
                  <a:lnTo>
                    <a:pt x="420883" y="389133"/>
                  </a:lnTo>
                  <a:cubicBezTo>
                    <a:pt x="420883" y="456207"/>
                    <a:pt x="474262" y="510860"/>
                    <a:pt x="541295" y="510860"/>
                  </a:cubicBezTo>
                  <a:cubicBezTo>
                    <a:pt x="608329" y="510860"/>
                    <a:pt x="662949" y="456207"/>
                    <a:pt x="662949" y="389133"/>
                  </a:cubicBezTo>
                  <a:lnTo>
                    <a:pt x="662949" y="374228"/>
                  </a:lnTo>
                  <a:cubicBezTo>
                    <a:pt x="655500" y="379196"/>
                    <a:pt x="645570" y="381680"/>
                    <a:pt x="635639" y="381680"/>
                  </a:cubicBezTo>
                  <a:lnTo>
                    <a:pt x="613294" y="381680"/>
                  </a:lnTo>
                  <a:cubicBezTo>
                    <a:pt x="577295" y="381680"/>
                    <a:pt x="547502" y="353112"/>
                    <a:pt x="547502" y="315849"/>
                  </a:cubicBezTo>
                  <a:cubicBezTo>
                    <a:pt x="547502" y="312122"/>
                    <a:pt x="547502" y="308396"/>
                    <a:pt x="548743" y="303428"/>
                  </a:cubicBezTo>
                  <a:cubicBezTo>
                    <a:pt x="546261" y="303428"/>
                    <a:pt x="542537" y="302185"/>
                    <a:pt x="537571" y="302185"/>
                  </a:cubicBezTo>
                  <a:close/>
                  <a:moveTo>
                    <a:pt x="448193" y="302185"/>
                  </a:moveTo>
                  <a:cubicBezTo>
                    <a:pt x="434538" y="302185"/>
                    <a:pt x="424608" y="313364"/>
                    <a:pt x="424608" y="325785"/>
                  </a:cubicBezTo>
                  <a:lnTo>
                    <a:pt x="424608" y="330754"/>
                  </a:lnTo>
                  <a:cubicBezTo>
                    <a:pt x="424608" y="343175"/>
                    <a:pt x="434538" y="354354"/>
                    <a:pt x="448193" y="354354"/>
                  </a:cubicBezTo>
                  <a:lnTo>
                    <a:pt x="461848" y="354354"/>
                  </a:lnTo>
                  <a:cubicBezTo>
                    <a:pt x="482951" y="354354"/>
                    <a:pt x="499089" y="336964"/>
                    <a:pt x="499089" y="315849"/>
                  </a:cubicBezTo>
                  <a:cubicBezTo>
                    <a:pt x="499089" y="308396"/>
                    <a:pt x="494124" y="302185"/>
                    <a:pt x="487917" y="302185"/>
                  </a:cubicBezTo>
                  <a:close/>
                  <a:moveTo>
                    <a:pt x="549985" y="299701"/>
                  </a:moveTo>
                  <a:lnTo>
                    <a:pt x="549985" y="302185"/>
                  </a:lnTo>
                  <a:cubicBezTo>
                    <a:pt x="549985" y="300943"/>
                    <a:pt x="549985" y="299701"/>
                    <a:pt x="551226" y="299701"/>
                  </a:cubicBezTo>
                  <a:close/>
                  <a:moveTo>
                    <a:pt x="523916" y="299701"/>
                  </a:moveTo>
                  <a:cubicBezTo>
                    <a:pt x="525158" y="299701"/>
                    <a:pt x="525158" y="302185"/>
                    <a:pt x="526399" y="303428"/>
                  </a:cubicBezTo>
                  <a:cubicBezTo>
                    <a:pt x="526399" y="302185"/>
                    <a:pt x="526399" y="300943"/>
                    <a:pt x="526399" y="299701"/>
                  </a:cubicBezTo>
                  <a:close/>
                  <a:moveTo>
                    <a:pt x="566123" y="216480"/>
                  </a:moveTo>
                  <a:cubicBezTo>
                    <a:pt x="520192" y="247533"/>
                    <a:pt x="459366" y="251259"/>
                    <a:pt x="427090" y="251259"/>
                  </a:cubicBezTo>
                  <a:cubicBezTo>
                    <a:pt x="424608" y="251259"/>
                    <a:pt x="423366" y="251259"/>
                    <a:pt x="420883" y="251259"/>
                  </a:cubicBezTo>
                  <a:lnTo>
                    <a:pt x="420883" y="282312"/>
                  </a:lnTo>
                  <a:cubicBezTo>
                    <a:pt x="428332" y="277343"/>
                    <a:pt x="437021" y="274859"/>
                    <a:pt x="448193" y="274859"/>
                  </a:cubicBezTo>
                  <a:lnTo>
                    <a:pt x="487917" y="274859"/>
                  </a:lnTo>
                  <a:cubicBezTo>
                    <a:pt x="495365" y="274859"/>
                    <a:pt x="502813" y="277343"/>
                    <a:pt x="509020" y="281070"/>
                  </a:cubicBezTo>
                  <a:cubicBezTo>
                    <a:pt x="516468" y="276101"/>
                    <a:pt x="526399" y="274859"/>
                    <a:pt x="537571" y="274859"/>
                  </a:cubicBezTo>
                  <a:cubicBezTo>
                    <a:pt x="549985" y="274859"/>
                    <a:pt x="559916" y="276101"/>
                    <a:pt x="566123" y="281070"/>
                  </a:cubicBezTo>
                  <a:cubicBezTo>
                    <a:pt x="573571" y="277343"/>
                    <a:pt x="581019" y="274859"/>
                    <a:pt x="588467" y="274859"/>
                  </a:cubicBezTo>
                  <a:lnTo>
                    <a:pt x="635639" y="274859"/>
                  </a:lnTo>
                  <a:cubicBezTo>
                    <a:pt x="645570" y="274859"/>
                    <a:pt x="655500" y="277343"/>
                    <a:pt x="662949" y="282312"/>
                  </a:cubicBezTo>
                  <a:lnTo>
                    <a:pt x="662949" y="252501"/>
                  </a:lnTo>
                  <a:cubicBezTo>
                    <a:pt x="619501" y="250017"/>
                    <a:pt x="587226" y="232627"/>
                    <a:pt x="566123" y="216480"/>
                  </a:cubicBezTo>
                  <a:close/>
                  <a:moveTo>
                    <a:pt x="609570" y="159343"/>
                  </a:moveTo>
                  <a:cubicBezTo>
                    <a:pt x="604605" y="174248"/>
                    <a:pt x="597156" y="186670"/>
                    <a:pt x="587226" y="196606"/>
                  </a:cubicBezTo>
                  <a:cubicBezTo>
                    <a:pt x="604605" y="210270"/>
                    <a:pt x="629432" y="222691"/>
                    <a:pt x="660466" y="225175"/>
                  </a:cubicBezTo>
                  <a:cubicBezTo>
                    <a:pt x="653018" y="196606"/>
                    <a:pt x="635639" y="173006"/>
                    <a:pt x="609570" y="159343"/>
                  </a:cubicBezTo>
                  <a:close/>
                  <a:moveTo>
                    <a:pt x="517709" y="149406"/>
                  </a:moveTo>
                  <a:cubicBezTo>
                    <a:pt x="471779" y="149406"/>
                    <a:pt x="433297" y="180459"/>
                    <a:pt x="423366" y="223933"/>
                  </a:cubicBezTo>
                  <a:cubicBezTo>
                    <a:pt x="461848" y="223933"/>
                    <a:pt x="557433" y="217722"/>
                    <a:pt x="583502" y="150648"/>
                  </a:cubicBezTo>
                  <a:cubicBezTo>
                    <a:pt x="577295" y="149406"/>
                    <a:pt x="571088" y="149406"/>
                    <a:pt x="564881" y="149406"/>
                  </a:cubicBezTo>
                  <a:close/>
                  <a:moveTo>
                    <a:pt x="517709" y="119596"/>
                  </a:moveTo>
                  <a:lnTo>
                    <a:pt x="564881" y="119596"/>
                  </a:lnTo>
                  <a:cubicBezTo>
                    <a:pt x="634397" y="119596"/>
                    <a:pt x="690258" y="176733"/>
                    <a:pt x="690258" y="246291"/>
                  </a:cubicBezTo>
                  <a:lnTo>
                    <a:pt x="690258" y="247533"/>
                  </a:lnTo>
                  <a:lnTo>
                    <a:pt x="691500" y="247533"/>
                  </a:lnTo>
                  <a:lnTo>
                    <a:pt x="715086" y="471112"/>
                  </a:lnTo>
                  <a:cubicBezTo>
                    <a:pt x="717568" y="488502"/>
                    <a:pt x="711362" y="505891"/>
                    <a:pt x="700189" y="518312"/>
                  </a:cubicBezTo>
                  <a:cubicBezTo>
                    <a:pt x="687776" y="531976"/>
                    <a:pt x="671638" y="539428"/>
                    <a:pt x="653018" y="539428"/>
                  </a:cubicBezTo>
                  <a:lnTo>
                    <a:pt x="429573" y="539428"/>
                  </a:lnTo>
                  <a:cubicBezTo>
                    <a:pt x="412194" y="539428"/>
                    <a:pt x="394815" y="531976"/>
                    <a:pt x="383643" y="518312"/>
                  </a:cubicBezTo>
                  <a:cubicBezTo>
                    <a:pt x="372470" y="505891"/>
                    <a:pt x="366264" y="488502"/>
                    <a:pt x="367505" y="471112"/>
                  </a:cubicBezTo>
                  <a:lnTo>
                    <a:pt x="391091" y="247533"/>
                  </a:lnTo>
                  <a:lnTo>
                    <a:pt x="392332" y="247533"/>
                  </a:lnTo>
                  <a:lnTo>
                    <a:pt x="392332" y="246291"/>
                  </a:lnTo>
                  <a:cubicBezTo>
                    <a:pt x="392332" y="176733"/>
                    <a:pt x="448193" y="119596"/>
                    <a:pt x="517709" y="119596"/>
                  </a:cubicBezTo>
                  <a:close/>
                  <a:moveTo>
                    <a:pt x="541296" y="73440"/>
                  </a:moveTo>
                  <a:cubicBezTo>
                    <a:pt x="399586" y="73440"/>
                    <a:pt x="285224" y="189046"/>
                    <a:pt x="285224" y="329513"/>
                  </a:cubicBezTo>
                  <a:cubicBezTo>
                    <a:pt x="285224" y="471224"/>
                    <a:pt x="399586" y="586830"/>
                    <a:pt x="541296" y="586830"/>
                  </a:cubicBezTo>
                  <a:cubicBezTo>
                    <a:pt x="683007" y="586830"/>
                    <a:pt x="798612" y="471224"/>
                    <a:pt x="798612" y="329513"/>
                  </a:cubicBezTo>
                  <a:cubicBezTo>
                    <a:pt x="798612" y="189046"/>
                    <a:pt x="683007" y="73440"/>
                    <a:pt x="541296" y="73440"/>
                  </a:cubicBezTo>
                  <a:close/>
                  <a:moveTo>
                    <a:pt x="541296" y="44849"/>
                  </a:moveTo>
                  <a:cubicBezTo>
                    <a:pt x="697924" y="44849"/>
                    <a:pt x="825960" y="172886"/>
                    <a:pt x="825960" y="329513"/>
                  </a:cubicBezTo>
                  <a:cubicBezTo>
                    <a:pt x="825960" y="487384"/>
                    <a:pt x="697924" y="615421"/>
                    <a:pt x="541296" y="615421"/>
                  </a:cubicBezTo>
                  <a:cubicBezTo>
                    <a:pt x="384669" y="615421"/>
                    <a:pt x="256633" y="487384"/>
                    <a:pt x="256633" y="329513"/>
                  </a:cubicBezTo>
                  <a:cubicBezTo>
                    <a:pt x="256633" y="172886"/>
                    <a:pt x="384669" y="44849"/>
                    <a:pt x="541296" y="44849"/>
                  </a:cubicBezTo>
                  <a:close/>
                  <a:moveTo>
                    <a:pt x="146926" y="27356"/>
                  </a:moveTo>
                  <a:cubicBezTo>
                    <a:pt x="131997" y="27356"/>
                    <a:pt x="118313" y="41033"/>
                    <a:pt x="118313" y="55955"/>
                  </a:cubicBezTo>
                  <a:lnTo>
                    <a:pt x="118313" y="603071"/>
                  </a:lnTo>
                  <a:cubicBezTo>
                    <a:pt x="118313" y="619236"/>
                    <a:pt x="131997" y="631670"/>
                    <a:pt x="146926" y="631670"/>
                  </a:cubicBezTo>
                  <a:lnTo>
                    <a:pt x="935669" y="631670"/>
                  </a:lnTo>
                  <a:cubicBezTo>
                    <a:pt x="951842" y="631670"/>
                    <a:pt x="964282" y="619236"/>
                    <a:pt x="964282" y="603071"/>
                  </a:cubicBezTo>
                  <a:lnTo>
                    <a:pt x="964282" y="55955"/>
                  </a:lnTo>
                  <a:cubicBezTo>
                    <a:pt x="964282" y="41033"/>
                    <a:pt x="951842" y="27356"/>
                    <a:pt x="935669" y="27356"/>
                  </a:cubicBezTo>
                  <a:close/>
                  <a:moveTo>
                    <a:pt x="146926" y="0"/>
                  </a:moveTo>
                  <a:lnTo>
                    <a:pt x="935669" y="0"/>
                  </a:lnTo>
                  <a:cubicBezTo>
                    <a:pt x="966770" y="0"/>
                    <a:pt x="992896" y="24869"/>
                    <a:pt x="992896" y="55955"/>
                  </a:cubicBezTo>
                  <a:lnTo>
                    <a:pt x="992896" y="603071"/>
                  </a:lnTo>
                  <a:cubicBezTo>
                    <a:pt x="992896" y="634157"/>
                    <a:pt x="966770" y="660269"/>
                    <a:pt x="935669" y="660269"/>
                  </a:cubicBezTo>
                  <a:lnTo>
                    <a:pt x="146926" y="660269"/>
                  </a:lnTo>
                  <a:cubicBezTo>
                    <a:pt x="115824" y="660269"/>
                    <a:pt x="90943" y="634157"/>
                    <a:pt x="90943" y="603071"/>
                  </a:cubicBezTo>
                  <a:lnTo>
                    <a:pt x="90943" y="55955"/>
                  </a:lnTo>
                  <a:cubicBezTo>
                    <a:pt x="90943" y="24869"/>
                    <a:pt x="115824" y="0"/>
                    <a:pt x="146926" y="0"/>
                  </a:cubicBezTo>
                  <a:close/>
                </a:path>
              </a:pathLst>
            </a:custGeom>
            <a:solidFill>
              <a:schemeClr val="lt1"/>
            </a:solidFill>
            <a:ln>
              <a:noFill/>
            </a:ln>
          </p:spPr>
          <p:txBody>
            <a:bodyPr spcFirstLastPara="1" wrap="square" lIns="33759" tIns="16879" rIns="33759" bIns="16879" anchor="ctr" anchorCtr="1">
              <a:noAutofit/>
            </a:bodyPr>
            <a:lstStyle/>
            <a:p>
              <a:pPr>
                <a:buClr>
                  <a:schemeClr val="dk1"/>
                </a:buClr>
                <a:buSzPts val="1800"/>
              </a:pPr>
              <a:endParaRPr sz="675" dirty="0">
                <a:solidFill>
                  <a:schemeClr val="dk1"/>
                </a:solidFill>
                <a:latin typeface="Poppins"/>
                <a:ea typeface="Poppins"/>
                <a:cs typeface="Poppins"/>
                <a:sym typeface="Poppins"/>
              </a:endParaRPr>
            </a:p>
          </p:txBody>
        </p:sp>
        <p:sp>
          <p:nvSpPr>
            <p:cNvPr id="78" name="Google Shape;78;p22"/>
            <p:cNvSpPr/>
            <p:nvPr/>
          </p:nvSpPr>
          <p:spPr>
            <a:xfrm>
              <a:off x="5112143" y="2510769"/>
              <a:ext cx="385121" cy="406078"/>
            </a:xfrm>
            <a:custGeom>
              <a:avLst/>
              <a:gdLst/>
              <a:ahLst/>
              <a:cxnLst/>
              <a:rect l="l" t="t" r="r" b="b"/>
              <a:pathLst>
                <a:path w="1026723" h="1082593" extrusionOk="0">
                  <a:moveTo>
                    <a:pt x="207558" y="717573"/>
                  </a:moveTo>
                  <a:cubicBezTo>
                    <a:pt x="215882" y="717573"/>
                    <a:pt x="220639" y="723781"/>
                    <a:pt x="220639" y="731230"/>
                  </a:cubicBezTo>
                  <a:lnTo>
                    <a:pt x="220639" y="1067691"/>
                  </a:lnTo>
                  <a:cubicBezTo>
                    <a:pt x="220639" y="1076382"/>
                    <a:pt x="215882" y="1082590"/>
                    <a:pt x="207558" y="1082590"/>
                  </a:cubicBezTo>
                  <a:cubicBezTo>
                    <a:pt x="200423" y="1082590"/>
                    <a:pt x="194477" y="1076382"/>
                    <a:pt x="194477" y="1067691"/>
                  </a:cubicBezTo>
                  <a:lnTo>
                    <a:pt x="194477" y="731230"/>
                  </a:lnTo>
                  <a:cubicBezTo>
                    <a:pt x="194477" y="723781"/>
                    <a:pt x="200423" y="717573"/>
                    <a:pt x="207558" y="717573"/>
                  </a:cubicBezTo>
                  <a:close/>
                  <a:moveTo>
                    <a:pt x="640938" y="479079"/>
                  </a:moveTo>
                  <a:cubicBezTo>
                    <a:pt x="643426" y="484056"/>
                    <a:pt x="643426" y="489034"/>
                    <a:pt x="643426" y="495255"/>
                  </a:cubicBezTo>
                  <a:cubicBezTo>
                    <a:pt x="643426" y="508943"/>
                    <a:pt x="638449" y="521387"/>
                    <a:pt x="627251" y="530097"/>
                  </a:cubicBezTo>
                  <a:lnTo>
                    <a:pt x="627251" y="562451"/>
                  </a:lnTo>
                  <a:lnTo>
                    <a:pt x="632228" y="562451"/>
                  </a:lnTo>
                  <a:cubicBezTo>
                    <a:pt x="643426" y="562451"/>
                    <a:pt x="653381" y="557473"/>
                    <a:pt x="662091" y="548763"/>
                  </a:cubicBezTo>
                  <a:cubicBezTo>
                    <a:pt x="670801" y="540052"/>
                    <a:pt x="674533" y="530097"/>
                    <a:pt x="674533" y="518898"/>
                  </a:cubicBezTo>
                  <a:cubicBezTo>
                    <a:pt x="673289" y="500233"/>
                    <a:pt x="659602" y="484056"/>
                    <a:pt x="640938" y="479079"/>
                  </a:cubicBezTo>
                  <a:close/>
                  <a:moveTo>
                    <a:pt x="220371" y="415616"/>
                  </a:moveTo>
                  <a:lnTo>
                    <a:pt x="199218" y="574894"/>
                  </a:lnTo>
                  <a:cubicBezTo>
                    <a:pt x="199218" y="577383"/>
                    <a:pt x="199218" y="579872"/>
                    <a:pt x="200462" y="582361"/>
                  </a:cubicBezTo>
                  <a:lnTo>
                    <a:pt x="225348" y="639601"/>
                  </a:lnTo>
                  <a:lnTo>
                    <a:pt x="245256" y="583605"/>
                  </a:lnTo>
                  <a:cubicBezTo>
                    <a:pt x="246501" y="579872"/>
                    <a:pt x="247745" y="578627"/>
                    <a:pt x="246501" y="574894"/>
                  </a:cubicBezTo>
                  <a:lnTo>
                    <a:pt x="226592" y="415616"/>
                  </a:lnTo>
                  <a:cubicBezTo>
                    <a:pt x="225348" y="415616"/>
                    <a:pt x="224104" y="415616"/>
                    <a:pt x="222859" y="415616"/>
                  </a:cubicBezTo>
                  <a:cubicBezTo>
                    <a:pt x="221615" y="415616"/>
                    <a:pt x="220371" y="415616"/>
                    <a:pt x="220371" y="415616"/>
                  </a:cubicBezTo>
                  <a:close/>
                  <a:moveTo>
                    <a:pt x="209172" y="363353"/>
                  </a:moveTo>
                  <a:lnTo>
                    <a:pt x="221615" y="383263"/>
                  </a:lnTo>
                  <a:lnTo>
                    <a:pt x="234058" y="364598"/>
                  </a:lnTo>
                  <a:cubicBezTo>
                    <a:pt x="231569" y="363353"/>
                    <a:pt x="227836" y="363353"/>
                    <a:pt x="226592" y="363353"/>
                  </a:cubicBezTo>
                  <a:close/>
                  <a:moveTo>
                    <a:pt x="781542" y="261316"/>
                  </a:moveTo>
                  <a:lnTo>
                    <a:pt x="781542" y="271271"/>
                  </a:lnTo>
                  <a:lnTo>
                    <a:pt x="816381" y="271271"/>
                  </a:lnTo>
                  <a:cubicBezTo>
                    <a:pt x="818870" y="271271"/>
                    <a:pt x="821359" y="268782"/>
                    <a:pt x="821359" y="266293"/>
                  </a:cubicBezTo>
                  <a:cubicBezTo>
                    <a:pt x="821359" y="263804"/>
                    <a:pt x="818870" y="261316"/>
                    <a:pt x="816381" y="261316"/>
                  </a:cubicBezTo>
                  <a:close/>
                  <a:moveTo>
                    <a:pt x="848733" y="121947"/>
                  </a:moveTo>
                  <a:lnTo>
                    <a:pt x="848733" y="261316"/>
                  </a:lnTo>
                  <a:cubicBezTo>
                    <a:pt x="848733" y="262560"/>
                    <a:pt x="848733" y="263804"/>
                    <a:pt x="848733" y="266293"/>
                  </a:cubicBezTo>
                  <a:cubicBezTo>
                    <a:pt x="848733" y="267537"/>
                    <a:pt x="848733" y="270026"/>
                    <a:pt x="848733" y="271271"/>
                  </a:cubicBezTo>
                  <a:lnTo>
                    <a:pt x="991825" y="271271"/>
                  </a:lnTo>
                  <a:lnTo>
                    <a:pt x="945787" y="210297"/>
                  </a:lnTo>
                  <a:cubicBezTo>
                    <a:pt x="939565" y="201586"/>
                    <a:pt x="939565" y="191632"/>
                    <a:pt x="945787" y="182921"/>
                  </a:cubicBezTo>
                  <a:lnTo>
                    <a:pt x="991825" y="121947"/>
                  </a:lnTo>
                  <a:close/>
                  <a:moveTo>
                    <a:pt x="226241" y="120669"/>
                  </a:moveTo>
                  <a:cubicBezTo>
                    <a:pt x="184137" y="120669"/>
                    <a:pt x="149464" y="154105"/>
                    <a:pt x="149464" y="196210"/>
                  </a:cubicBezTo>
                  <a:cubicBezTo>
                    <a:pt x="149464" y="237076"/>
                    <a:pt x="184137" y="271751"/>
                    <a:pt x="226241" y="271751"/>
                  </a:cubicBezTo>
                  <a:cubicBezTo>
                    <a:pt x="267106" y="271751"/>
                    <a:pt x="301779" y="237076"/>
                    <a:pt x="301779" y="196210"/>
                  </a:cubicBezTo>
                  <a:cubicBezTo>
                    <a:pt x="301779" y="154105"/>
                    <a:pt x="267106" y="120669"/>
                    <a:pt x="226241" y="120669"/>
                  </a:cubicBezTo>
                  <a:close/>
                  <a:moveTo>
                    <a:pt x="226241" y="92186"/>
                  </a:moveTo>
                  <a:cubicBezTo>
                    <a:pt x="283204" y="92186"/>
                    <a:pt x="329022" y="138006"/>
                    <a:pt x="329022" y="196210"/>
                  </a:cubicBezTo>
                  <a:cubicBezTo>
                    <a:pt x="329022" y="253175"/>
                    <a:pt x="283204" y="300233"/>
                    <a:pt x="226241" y="300233"/>
                  </a:cubicBezTo>
                  <a:cubicBezTo>
                    <a:pt x="168039" y="300233"/>
                    <a:pt x="122221" y="253175"/>
                    <a:pt x="122221" y="196210"/>
                  </a:cubicBezTo>
                  <a:cubicBezTo>
                    <a:pt x="122221" y="138006"/>
                    <a:pt x="168039" y="92186"/>
                    <a:pt x="226241" y="92186"/>
                  </a:cubicBezTo>
                  <a:close/>
                  <a:moveTo>
                    <a:pt x="627251" y="88349"/>
                  </a:moveTo>
                  <a:lnTo>
                    <a:pt x="627251" y="232695"/>
                  </a:lnTo>
                  <a:lnTo>
                    <a:pt x="752923" y="232695"/>
                  </a:lnTo>
                  <a:lnTo>
                    <a:pt x="816381" y="232695"/>
                  </a:lnTo>
                  <a:lnTo>
                    <a:pt x="821359" y="232695"/>
                  </a:lnTo>
                  <a:lnTo>
                    <a:pt x="821359" y="116970"/>
                  </a:lnTo>
                  <a:cubicBezTo>
                    <a:pt x="821359" y="100793"/>
                    <a:pt x="807671" y="88349"/>
                    <a:pt x="792740" y="88349"/>
                  </a:cubicBezTo>
                  <a:close/>
                  <a:moveTo>
                    <a:pt x="612319" y="0"/>
                  </a:moveTo>
                  <a:cubicBezTo>
                    <a:pt x="621029" y="0"/>
                    <a:pt x="627251" y="6222"/>
                    <a:pt x="627251" y="13688"/>
                  </a:cubicBezTo>
                  <a:lnTo>
                    <a:pt x="627251" y="59729"/>
                  </a:lnTo>
                  <a:lnTo>
                    <a:pt x="792740" y="59729"/>
                  </a:lnTo>
                  <a:cubicBezTo>
                    <a:pt x="815137" y="59729"/>
                    <a:pt x="835046" y="73417"/>
                    <a:pt x="843756" y="93327"/>
                  </a:cubicBezTo>
                  <a:lnTo>
                    <a:pt x="1001779" y="93327"/>
                  </a:lnTo>
                  <a:cubicBezTo>
                    <a:pt x="1011734" y="93327"/>
                    <a:pt x="1019199" y="99549"/>
                    <a:pt x="1024176" y="107015"/>
                  </a:cubicBezTo>
                  <a:cubicBezTo>
                    <a:pt x="1027909" y="114481"/>
                    <a:pt x="1027909" y="123192"/>
                    <a:pt x="1021688" y="130658"/>
                  </a:cubicBezTo>
                  <a:lnTo>
                    <a:pt x="970672" y="196609"/>
                  </a:lnTo>
                  <a:lnTo>
                    <a:pt x="1021688" y="262560"/>
                  </a:lnTo>
                  <a:cubicBezTo>
                    <a:pt x="1027909" y="268782"/>
                    <a:pt x="1027909" y="278737"/>
                    <a:pt x="1024176" y="286203"/>
                  </a:cubicBezTo>
                  <a:cubicBezTo>
                    <a:pt x="1019199" y="293669"/>
                    <a:pt x="1011734" y="299891"/>
                    <a:pt x="1001779" y="299891"/>
                  </a:cubicBezTo>
                  <a:lnTo>
                    <a:pt x="823847" y="299891"/>
                  </a:lnTo>
                  <a:cubicBezTo>
                    <a:pt x="822603" y="299891"/>
                    <a:pt x="821359" y="299891"/>
                    <a:pt x="820114" y="298646"/>
                  </a:cubicBezTo>
                  <a:cubicBezTo>
                    <a:pt x="818870" y="299891"/>
                    <a:pt x="817626" y="299891"/>
                    <a:pt x="816381" y="299891"/>
                  </a:cubicBezTo>
                  <a:lnTo>
                    <a:pt x="776565" y="299891"/>
                  </a:lnTo>
                  <a:cubicBezTo>
                    <a:pt x="770343" y="299891"/>
                    <a:pt x="764122" y="297402"/>
                    <a:pt x="759145" y="292425"/>
                  </a:cubicBezTo>
                  <a:cubicBezTo>
                    <a:pt x="755412" y="287447"/>
                    <a:pt x="752923" y="281225"/>
                    <a:pt x="752923" y="276248"/>
                  </a:cubicBezTo>
                  <a:lnTo>
                    <a:pt x="752923" y="261316"/>
                  </a:lnTo>
                  <a:lnTo>
                    <a:pt x="627251" y="261316"/>
                  </a:lnTo>
                  <a:lnTo>
                    <a:pt x="627251" y="449214"/>
                  </a:lnTo>
                  <a:lnTo>
                    <a:pt x="629739" y="449214"/>
                  </a:lnTo>
                  <a:cubicBezTo>
                    <a:pt x="668312" y="449214"/>
                    <a:pt x="700663" y="479079"/>
                    <a:pt x="703152" y="517654"/>
                  </a:cubicBezTo>
                  <a:cubicBezTo>
                    <a:pt x="703152" y="536319"/>
                    <a:pt x="695686" y="554985"/>
                    <a:pt x="683243" y="568673"/>
                  </a:cubicBezTo>
                  <a:cubicBezTo>
                    <a:pt x="669556" y="582361"/>
                    <a:pt x="650892" y="589827"/>
                    <a:pt x="632228" y="589827"/>
                  </a:cubicBezTo>
                  <a:lnTo>
                    <a:pt x="627251" y="589827"/>
                  </a:lnTo>
                  <a:lnTo>
                    <a:pt x="627251" y="1067661"/>
                  </a:lnTo>
                  <a:cubicBezTo>
                    <a:pt x="627251" y="1076371"/>
                    <a:pt x="621029" y="1082593"/>
                    <a:pt x="612319" y="1082593"/>
                  </a:cubicBezTo>
                  <a:cubicBezTo>
                    <a:pt x="604854" y="1082593"/>
                    <a:pt x="598632" y="1076371"/>
                    <a:pt x="598632" y="1067661"/>
                  </a:cubicBezTo>
                  <a:lnTo>
                    <a:pt x="598632" y="589827"/>
                  </a:lnTo>
                  <a:lnTo>
                    <a:pt x="456784" y="589827"/>
                  </a:lnTo>
                  <a:cubicBezTo>
                    <a:pt x="436876" y="589827"/>
                    <a:pt x="418211" y="584849"/>
                    <a:pt x="400792" y="573650"/>
                  </a:cubicBezTo>
                  <a:lnTo>
                    <a:pt x="339822" y="535075"/>
                  </a:lnTo>
                  <a:lnTo>
                    <a:pt x="339822" y="1067661"/>
                  </a:lnTo>
                  <a:cubicBezTo>
                    <a:pt x="339822" y="1076371"/>
                    <a:pt x="333600" y="1082593"/>
                    <a:pt x="326135" y="1082593"/>
                  </a:cubicBezTo>
                  <a:cubicBezTo>
                    <a:pt x="318669" y="1082593"/>
                    <a:pt x="312448" y="1076371"/>
                    <a:pt x="312448" y="1067661"/>
                  </a:cubicBezTo>
                  <a:lnTo>
                    <a:pt x="312448" y="459169"/>
                  </a:lnTo>
                  <a:cubicBezTo>
                    <a:pt x="312448" y="451703"/>
                    <a:pt x="318669" y="445481"/>
                    <a:pt x="326135" y="445481"/>
                  </a:cubicBezTo>
                  <a:cubicBezTo>
                    <a:pt x="333600" y="445481"/>
                    <a:pt x="339822" y="451703"/>
                    <a:pt x="339822" y="459169"/>
                  </a:cubicBezTo>
                  <a:lnTo>
                    <a:pt x="339822" y="501477"/>
                  </a:lnTo>
                  <a:lnTo>
                    <a:pt x="416967" y="550007"/>
                  </a:lnTo>
                  <a:cubicBezTo>
                    <a:pt x="428166" y="557473"/>
                    <a:pt x="441853" y="562451"/>
                    <a:pt x="456784" y="562451"/>
                  </a:cubicBezTo>
                  <a:lnTo>
                    <a:pt x="598632" y="562451"/>
                  </a:lnTo>
                  <a:lnTo>
                    <a:pt x="598632" y="540052"/>
                  </a:lnTo>
                  <a:lnTo>
                    <a:pt x="562548" y="540052"/>
                  </a:lnTo>
                  <a:cubicBezTo>
                    <a:pt x="555082" y="540052"/>
                    <a:pt x="548861" y="533830"/>
                    <a:pt x="548861" y="526364"/>
                  </a:cubicBezTo>
                  <a:cubicBezTo>
                    <a:pt x="548861" y="518898"/>
                    <a:pt x="555082" y="511432"/>
                    <a:pt x="562548" y="511432"/>
                  </a:cubicBezTo>
                  <a:lnTo>
                    <a:pt x="598632" y="511432"/>
                  </a:lnTo>
                  <a:cubicBezTo>
                    <a:pt x="608587" y="511432"/>
                    <a:pt x="616052" y="503966"/>
                    <a:pt x="616052" y="495255"/>
                  </a:cubicBezTo>
                  <a:cubicBezTo>
                    <a:pt x="616052" y="485300"/>
                    <a:pt x="608587" y="477834"/>
                    <a:pt x="598632" y="477834"/>
                  </a:cubicBezTo>
                  <a:lnTo>
                    <a:pt x="535174" y="477834"/>
                  </a:lnTo>
                  <a:lnTo>
                    <a:pt x="489136" y="477834"/>
                  </a:lnTo>
                  <a:cubicBezTo>
                    <a:pt x="469227" y="477834"/>
                    <a:pt x="451807" y="471612"/>
                    <a:pt x="434387" y="461658"/>
                  </a:cubicBezTo>
                  <a:lnTo>
                    <a:pt x="316180" y="389485"/>
                  </a:lnTo>
                  <a:lnTo>
                    <a:pt x="275119" y="373308"/>
                  </a:lnTo>
                  <a:cubicBezTo>
                    <a:pt x="271386" y="372064"/>
                    <a:pt x="267653" y="370819"/>
                    <a:pt x="262676" y="368331"/>
                  </a:cubicBezTo>
                  <a:lnTo>
                    <a:pt x="248989" y="393218"/>
                  </a:lnTo>
                  <a:cubicBezTo>
                    <a:pt x="251478" y="394462"/>
                    <a:pt x="251478" y="396951"/>
                    <a:pt x="251478" y="399440"/>
                  </a:cubicBezTo>
                  <a:lnTo>
                    <a:pt x="275119" y="572406"/>
                  </a:lnTo>
                  <a:cubicBezTo>
                    <a:pt x="275119" y="579872"/>
                    <a:pt x="275119" y="587338"/>
                    <a:pt x="271386" y="593560"/>
                  </a:cubicBezTo>
                  <a:lnTo>
                    <a:pt x="247745" y="658266"/>
                  </a:lnTo>
                  <a:cubicBezTo>
                    <a:pt x="244012" y="666977"/>
                    <a:pt x="234058" y="673199"/>
                    <a:pt x="225348" y="673199"/>
                  </a:cubicBezTo>
                  <a:cubicBezTo>
                    <a:pt x="214149" y="673199"/>
                    <a:pt x="206684" y="666977"/>
                    <a:pt x="201707" y="659511"/>
                  </a:cubicBezTo>
                  <a:lnTo>
                    <a:pt x="174332" y="593560"/>
                  </a:lnTo>
                  <a:cubicBezTo>
                    <a:pt x="170600" y="587338"/>
                    <a:pt x="169355" y="579872"/>
                    <a:pt x="170600" y="571161"/>
                  </a:cubicBezTo>
                  <a:lnTo>
                    <a:pt x="194241" y="396951"/>
                  </a:lnTo>
                  <a:cubicBezTo>
                    <a:pt x="194241" y="395707"/>
                    <a:pt x="195485" y="394462"/>
                    <a:pt x="195485" y="393218"/>
                  </a:cubicBezTo>
                  <a:lnTo>
                    <a:pt x="175577" y="363353"/>
                  </a:lnTo>
                  <a:cubicBezTo>
                    <a:pt x="160645" y="364598"/>
                    <a:pt x="145714" y="367086"/>
                    <a:pt x="130783" y="373308"/>
                  </a:cubicBezTo>
                  <a:lnTo>
                    <a:pt x="71057" y="396951"/>
                  </a:lnTo>
                  <a:cubicBezTo>
                    <a:pt x="51149" y="405661"/>
                    <a:pt x="38706" y="423082"/>
                    <a:pt x="38706" y="444237"/>
                  </a:cubicBezTo>
                  <a:lnTo>
                    <a:pt x="27507" y="643334"/>
                  </a:lnTo>
                  <a:cubicBezTo>
                    <a:pt x="27507" y="655778"/>
                    <a:pt x="32484" y="666977"/>
                    <a:pt x="41194" y="675688"/>
                  </a:cubicBezTo>
                  <a:lnTo>
                    <a:pt x="76034" y="709285"/>
                  </a:lnTo>
                  <a:lnTo>
                    <a:pt x="76034" y="459169"/>
                  </a:lnTo>
                  <a:cubicBezTo>
                    <a:pt x="76034" y="451703"/>
                    <a:pt x="83500" y="445481"/>
                    <a:pt x="90966" y="445481"/>
                  </a:cubicBezTo>
                  <a:cubicBezTo>
                    <a:pt x="98431" y="445481"/>
                    <a:pt x="104653" y="451703"/>
                    <a:pt x="104653" y="459169"/>
                  </a:cubicBezTo>
                  <a:lnTo>
                    <a:pt x="104653" y="1067661"/>
                  </a:lnTo>
                  <a:cubicBezTo>
                    <a:pt x="104653" y="1076371"/>
                    <a:pt x="98431" y="1082593"/>
                    <a:pt x="90966" y="1082593"/>
                  </a:cubicBezTo>
                  <a:cubicBezTo>
                    <a:pt x="83500" y="1082593"/>
                    <a:pt x="76034" y="1076371"/>
                    <a:pt x="76034" y="1067661"/>
                  </a:cubicBezTo>
                  <a:lnTo>
                    <a:pt x="76034" y="746616"/>
                  </a:lnTo>
                  <a:lnTo>
                    <a:pt x="22530" y="696842"/>
                  </a:lnTo>
                  <a:cubicBezTo>
                    <a:pt x="6354" y="683154"/>
                    <a:pt x="-1111" y="663244"/>
                    <a:pt x="133" y="642090"/>
                  </a:cubicBezTo>
                  <a:lnTo>
                    <a:pt x="11332" y="444237"/>
                  </a:lnTo>
                  <a:cubicBezTo>
                    <a:pt x="11332" y="411883"/>
                    <a:pt x="29996" y="383263"/>
                    <a:pt x="59859" y="370819"/>
                  </a:cubicBezTo>
                  <a:lnTo>
                    <a:pt x="120828" y="345932"/>
                  </a:lnTo>
                  <a:cubicBezTo>
                    <a:pt x="140737" y="338466"/>
                    <a:pt x="160645" y="334733"/>
                    <a:pt x="181798" y="334733"/>
                  </a:cubicBezTo>
                  <a:lnTo>
                    <a:pt x="226592" y="334733"/>
                  </a:lnTo>
                  <a:cubicBezTo>
                    <a:pt x="237791" y="334733"/>
                    <a:pt x="248989" y="337222"/>
                    <a:pt x="260188" y="338466"/>
                  </a:cubicBezTo>
                  <a:lnTo>
                    <a:pt x="261432" y="338466"/>
                  </a:lnTo>
                  <a:cubicBezTo>
                    <a:pt x="270142" y="340955"/>
                    <a:pt x="277608" y="343443"/>
                    <a:pt x="286318" y="345932"/>
                  </a:cubicBezTo>
                  <a:lnTo>
                    <a:pt x="329868" y="364598"/>
                  </a:lnTo>
                  <a:lnTo>
                    <a:pt x="449319" y="438015"/>
                  </a:lnTo>
                  <a:cubicBezTo>
                    <a:pt x="461761" y="445481"/>
                    <a:pt x="475448" y="449214"/>
                    <a:pt x="489136" y="449214"/>
                  </a:cubicBezTo>
                  <a:lnTo>
                    <a:pt x="535174" y="449214"/>
                  </a:lnTo>
                  <a:lnTo>
                    <a:pt x="598632" y="449214"/>
                  </a:lnTo>
                  <a:lnTo>
                    <a:pt x="598632" y="261316"/>
                  </a:lnTo>
                  <a:lnTo>
                    <a:pt x="598632" y="59729"/>
                  </a:lnTo>
                  <a:lnTo>
                    <a:pt x="598632" y="13688"/>
                  </a:lnTo>
                  <a:cubicBezTo>
                    <a:pt x="598632" y="6222"/>
                    <a:pt x="604854" y="0"/>
                    <a:pt x="612319" y="0"/>
                  </a:cubicBezTo>
                  <a:close/>
                </a:path>
              </a:pathLst>
            </a:custGeom>
            <a:solidFill>
              <a:schemeClr val="lt1"/>
            </a:solidFill>
            <a:ln>
              <a:noFill/>
            </a:ln>
          </p:spPr>
          <p:txBody>
            <a:bodyPr spcFirstLastPara="1" wrap="square" lIns="33759" tIns="16879" rIns="33759" bIns="16879" anchor="ctr" anchorCtr="1">
              <a:noAutofit/>
            </a:bodyPr>
            <a:lstStyle/>
            <a:p>
              <a:pPr>
                <a:buClr>
                  <a:schemeClr val="dk1"/>
                </a:buClr>
                <a:buSzPts val="1800"/>
              </a:pPr>
              <a:endParaRPr sz="675" dirty="0">
                <a:solidFill>
                  <a:schemeClr val="dk1"/>
                </a:solidFill>
                <a:latin typeface="Poppins"/>
                <a:ea typeface="Poppins"/>
                <a:cs typeface="Poppins"/>
                <a:sym typeface="Poppins"/>
              </a:endParaRPr>
            </a:p>
          </p:txBody>
        </p:sp>
        <p:sp>
          <p:nvSpPr>
            <p:cNvPr id="79" name="Google Shape;79;p22"/>
            <p:cNvSpPr txBox="1"/>
            <p:nvPr/>
          </p:nvSpPr>
          <p:spPr>
            <a:xfrm>
              <a:off x="6006634" y="2542376"/>
              <a:ext cx="2243723" cy="342395"/>
            </a:xfrm>
            <a:prstGeom prst="rect">
              <a:avLst/>
            </a:prstGeom>
            <a:noFill/>
            <a:ln>
              <a:noFill/>
            </a:ln>
          </p:spPr>
          <p:txBody>
            <a:bodyPr spcFirstLastPara="1" wrap="square" lIns="34293" tIns="17142" rIns="34293" bIns="17142" anchor="b" anchorCtr="0">
              <a:spAutoFit/>
            </a:bodyPr>
            <a:lstStyle/>
            <a:p>
              <a:r>
                <a:rPr lang="en-US" sz="2000" b="1" dirty="0">
                  <a:solidFill>
                    <a:schemeClr val="dk2"/>
                  </a:solidFill>
                  <a:latin typeface="Poppins"/>
                  <a:ea typeface="Poppins"/>
                  <a:cs typeface="Poppins"/>
                  <a:sym typeface="Poppins"/>
                </a:rPr>
                <a:t>Your Name </a:t>
              </a:r>
              <a:endParaRPr sz="1050" dirty="0"/>
            </a:p>
          </p:txBody>
        </p:sp>
        <p:sp>
          <p:nvSpPr>
            <p:cNvPr id="81" name="Google Shape;81;p22"/>
            <p:cNvSpPr txBox="1"/>
            <p:nvPr/>
          </p:nvSpPr>
          <p:spPr>
            <a:xfrm>
              <a:off x="5991285" y="3961398"/>
              <a:ext cx="2678304" cy="650172"/>
            </a:xfrm>
            <a:prstGeom prst="rect">
              <a:avLst/>
            </a:prstGeom>
            <a:noFill/>
            <a:ln>
              <a:noFill/>
            </a:ln>
          </p:spPr>
          <p:txBody>
            <a:bodyPr spcFirstLastPara="1" wrap="square" lIns="34293" tIns="17142" rIns="34293" bIns="17142" anchor="b" anchorCtr="0">
              <a:spAutoFit/>
            </a:bodyPr>
            <a:lstStyle/>
            <a:p>
              <a:r>
                <a:rPr lang="en-US" sz="2000" b="1" dirty="0">
                  <a:solidFill>
                    <a:schemeClr val="dk2"/>
                  </a:solidFill>
                  <a:latin typeface="Poppins"/>
                  <a:ea typeface="Poppins"/>
                  <a:cs typeface="Poppins"/>
                  <a:sym typeface="Poppins"/>
                </a:rPr>
                <a:t>The Community you represent. </a:t>
              </a:r>
              <a:endParaRPr sz="1050" dirty="0"/>
            </a:p>
          </p:txBody>
        </p:sp>
        <p:sp>
          <p:nvSpPr>
            <p:cNvPr id="83" name="Google Shape;83;p22"/>
            <p:cNvSpPr txBox="1"/>
            <p:nvPr/>
          </p:nvSpPr>
          <p:spPr>
            <a:xfrm>
              <a:off x="5991285" y="5342737"/>
              <a:ext cx="2678300" cy="650172"/>
            </a:xfrm>
            <a:prstGeom prst="rect">
              <a:avLst/>
            </a:prstGeom>
            <a:noFill/>
            <a:ln>
              <a:noFill/>
            </a:ln>
          </p:spPr>
          <p:txBody>
            <a:bodyPr spcFirstLastPara="1" wrap="square" lIns="34293" tIns="17142" rIns="34293" bIns="17142" anchor="b" anchorCtr="0">
              <a:spAutoFit/>
            </a:bodyPr>
            <a:lstStyle/>
            <a:p>
              <a:r>
                <a:rPr lang="en-US" sz="2000" b="1" dirty="0">
                  <a:solidFill>
                    <a:schemeClr val="dk2"/>
                  </a:solidFill>
                  <a:latin typeface="Poppins"/>
                  <a:ea typeface="Poppins"/>
                  <a:cs typeface="Poppins"/>
                  <a:sym typeface="Poppins"/>
                </a:rPr>
                <a:t>Your title/role in your organization</a:t>
              </a:r>
              <a:endParaRPr sz="1050" dirty="0">
                <a:solidFill>
                  <a:schemeClr val="dk2"/>
                </a:solidFill>
              </a:endParaRPr>
            </a:p>
          </p:txBody>
        </p:sp>
        <p:cxnSp>
          <p:nvCxnSpPr>
            <p:cNvPr id="87" name="Google Shape;87;p22"/>
            <p:cNvCxnSpPr/>
            <p:nvPr/>
          </p:nvCxnSpPr>
          <p:spPr>
            <a:xfrm>
              <a:off x="5297042" y="3070301"/>
              <a:ext cx="0" cy="462321"/>
            </a:xfrm>
            <a:prstGeom prst="straightConnector1">
              <a:avLst/>
            </a:prstGeom>
            <a:noFill/>
            <a:ln w="25400" cap="flat" cmpd="sng">
              <a:solidFill>
                <a:schemeClr val="accent1"/>
              </a:solidFill>
              <a:prstDash val="solid"/>
              <a:miter lim="800000"/>
              <a:headEnd type="none" w="sm" len="sm"/>
              <a:tailEnd type="stealth" w="lg" len="lg"/>
            </a:ln>
          </p:spPr>
        </p:cxnSp>
        <p:cxnSp>
          <p:nvCxnSpPr>
            <p:cNvPr id="88" name="Google Shape;88;p22"/>
            <p:cNvCxnSpPr/>
            <p:nvPr/>
          </p:nvCxnSpPr>
          <p:spPr>
            <a:xfrm>
              <a:off x="5297042" y="4641732"/>
              <a:ext cx="0" cy="462321"/>
            </a:xfrm>
            <a:prstGeom prst="straightConnector1">
              <a:avLst/>
            </a:prstGeom>
            <a:noFill/>
            <a:ln w="25400" cap="flat" cmpd="sng">
              <a:solidFill>
                <a:schemeClr val="accent2"/>
              </a:solidFill>
              <a:prstDash val="solid"/>
              <a:miter lim="800000"/>
              <a:headEnd type="none" w="sm" len="sm"/>
              <a:tailEnd type="stealth" w="lg" len="lg"/>
            </a:ln>
          </p:spPr>
        </p:cxnSp>
      </p:grpSp>
      <p:sp>
        <p:nvSpPr>
          <p:cNvPr id="21" name="Title 1">
            <a:extLst>
              <a:ext uri="{FF2B5EF4-FFF2-40B4-BE49-F238E27FC236}">
                <a16:creationId xmlns:a16="http://schemas.microsoft.com/office/drawing/2014/main" id="{3A7721F1-F86A-5148-9E0B-0DB62D205240}"/>
              </a:ext>
            </a:extLst>
          </p:cNvPr>
          <p:cNvSpPr txBox="1">
            <a:spLocks/>
          </p:cNvSpPr>
          <p:nvPr/>
        </p:nvSpPr>
        <p:spPr>
          <a:xfrm>
            <a:off x="280987" y="274686"/>
            <a:ext cx="5374200" cy="699053"/>
          </a:xfrm>
          <a:prstGeom prst="rect">
            <a:avLst/>
          </a:prstGeom>
        </p:spPr>
        <p:txBody>
          <a:bodyPr>
            <a:noAutofit/>
          </a:bodyPr>
          <a:lstStyle>
            <a:lvl1pPr algn="l" defTabSz="457200" rtl="0" eaLnBrk="1" latinLnBrk="0" hangingPunct="1">
              <a:spcBef>
                <a:spcPct val="0"/>
              </a:spcBef>
              <a:buNone/>
              <a:defRPr sz="3200" b="0" i="0" kern="1200">
                <a:solidFill>
                  <a:schemeClr val="bg1"/>
                </a:solidFill>
                <a:latin typeface="Oswald" pitchFamily="2" charset="77"/>
                <a:ea typeface="+mj-ea"/>
                <a:cs typeface="+mj-cs"/>
              </a:defRPr>
            </a:lvl1pPr>
          </a:lstStyle>
          <a:p>
            <a:r>
              <a:rPr lang="en-US" sz="4400" dirty="0"/>
              <a:t>Introduce Yourself </a:t>
            </a:r>
            <a:endParaRPr lang="en-US" dirty="0"/>
          </a:p>
        </p:txBody>
      </p:sp>
      <p:sp>
        <p:nvSpPr>
          <p:cNvPr id="22" name="Title 1">
            <a:extLst>
              <a:ext uri="{FF2B5EF4-FFF2-40B4-BE49-F238E27FC236}">
                <a16:creationId xmlns:a16="http://schemas.microsoft.com/office/drawing/2014/main" id="{BC766978-FC2F-3D48-8AB6-5788A944AB99}"/>
              </a:ext>
            </a:extLst>
          </p:cNvPr>
          <p:cNvSpPr txBox="1">
            <a:spLocks/>
          </p:cNvSpPr>
          <p:nvPr/>
        </p:nvSpPr>
        <p:spPr>
          <a:xfrm>
            <a:off x="4711315" y="1614512"/>
            <a:ext cx="3901057" cy="436993"/>
          </a:xfrm>
          <a:prstGeom prst="rect">
            <a:avLst/>
          </a:prstGeom>
        </p:spPr>
        <p:txBody>
          <a:bodyPr>
            <a:noAutofit/>
          </a:bodyPr>
          <a:lstStyle>
            <a:lvl1pPr algn="l" defTabSz="457200" rtl="0" eaLnBrk="1" latinLnBrk="0" hangingPunct="1">
              <a:spcBef>
                <a:spcPct val="0"/>
              </a:spcBef>
              <a:buNone/>
              <a:defRPr sz="3200" b="0" i="0" kern="1200">
                <a:solidFill>
                  <a:schemeClr val="bg1"/>
                </a:solidFill>
                <a:latin typeface="Oswald" pitchFamily="2" charset="77"/>
                <a:ea typeface="+mj-ea"/>
                <a:cs typeface="+mj-cs"/>
              </a:defRPr>
            </a:lvl1pPr>
          </a:lstStyle>
          <a:p>
            <a:r>
              <a:rPr lang="en-US" sz="2800" b="1" dirty="0">
                <a:solidFill>
                  <a:srgbClr val="13BDC2"/>
                </a:solidFill>
                <a:latin typeface="Oswald Light" pitchFamily="2" charset="77"/>
              </a:rPr>
              <a:t>Please let us know in the chat: </a:t>
            </a:r>
            <a:endParaRPr lang="en-US" sz="1800" b="1" dirty="0">
              <a:solidFill>
                <a:srgbClr val="13BDC2"/>
              </a:solidFill>
              <a:latin typeface="Oswald Light" pitchFamily="2" charset="77"/>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80;p23">
            <a:extLst>
              <a:ext uri="{FF2B5EF4-FFF2-40B4-BE49-F238E27FC236}">
                <a16:creationId xmlns:a16="http://schemas.microsoft.com/office/drawing/2014/main" id="{9D0D02A6-85EC-9549-87F0-0785FB1E4629}"/>
              </a:ext>
            </a:extLst>
          </p:cNvPr>
          <p:cNvSpPr/>
          <p:nvPr/>
        </p:nvSpPr>
        <p:spPr>
          <a:xfrm>
            <a:off x="564132" y="1641328"/>
            <a:ext cx="2738236" cy="4317324"/>
          </a:xfrm>
          <a:custGeom>
            <a:avLst/>
            <a:gdLst/>
            <a:ahLst/>
            <a:cxnLst/>
            <a:rect l="l" t="t" r="r" b="b"/>
            <a:pathLst>
              <a:path w="7300062" h="11509866" extrusionOk="0">
                <a:moveTo>
                  <a:pt x="2661353" y="8652020"/>
                </a:moveTo>
                <a:cubicBezTo>
                  <a:pt x="3112149" y="8652020"/>
                  <a:pt x="3482002" y="8791488"/>
                  <a:pt x="3774646" y="9067933"/>
                </a:cubicBezTo>
                <a:cubicBezTo>
                  <a:pt x="4066044" y="9344378"/>
                  <a:pt x="4212989" y="9686822"/>
                  <a:pt x="4212989" y="10096509"/>
                </a:cubicBezTo>
                <a:cubicBezTo>
                  <a:pt x="4212989" y="10496233"/>
                  <a:pt x="4066044" y="10832451"/>
                  <a:pt x="3774646" y="11103915"/>
                </a:cubicBezTo>
                <a:cubicBezTo>
                  <a:pt x="3482002" y="11374134"/>
                  <a:pt x="3112149" y="11509866"/>
                  <a:pt x="2661353" y="11509866"/>
                </a:cubicBezTo>
                <a:cubicBezTo>
                  <a:pt x="2199349" y="11509866"/>
                  <a:pt x="1823270" y="11374134"/>
                  <a:pt x="1531872" y="11103915"/>
                </a:cubicBezTo>
                <a:cubicBezTo>
                  <a:pt x="1239228" y="10832451"/>
                  <a:pt x="1093528" y="10496233"/>
                  <a:pt x="1093528" y="10096509"/>
                </a:cubicBezTo>
                <a:cubicBezTo>
                  <a:pt x="1093528" y="9686822"/>
                  <a:pt x="1239228" y="9344378"/>
                  <a:pt x="1531872" y="9067933"/>
                </a:cubicBezTo>
                <a:cubicBezTo>
                  <a:pt x="1823270" y="8791488"/>
                  <a:pt x="2199349" y="8652020"/>
                  <a:pt x="2661353" y="8652020"/>
                </a:cubicBezTo>
                <a:close/>
                <a:moveTo>
                  <a:pt x="3675427" y="0"/>
                </a:moveTo>
                <a:cubicBezTo>
                  <a:pt x="4771537" y="0"/>
                  <a:pt x="5649670" y="287730"/>
                  <a:pt x="6309827" y="861945"/>
                </a:cubicBezTo>
                <a:cubicBezTo>
                  <a:pt x="6969983" y="1434914"/>
                  <a:pt x="7300062" y="2244544"/>
                  <a:pt x="7300062" y="3289590"/>
                </a:cubicBezTo>
                <a:cubicBezTo>
                  <a:pt x="7300062" y="4252426"/>
                  <a:pt x="6986176" y="5003514"/>
                  <a:pt x="6357159" y="5540361"/>
                </a:cubicBezTo>
                <a:cubicBezTo>
                  <a:pt x="5725650" y="6078454"/>
                  <a:pt x="4893603" y="6352482"/>
                  <a:pt x="3858527" y="6362447"/>
                </a:cubicBezTo>
                <a:lnTo>
                  <a:pt x="3782547" y="7513367"/>
                </a:lnTo>
                <a:lnTo>
                  <a:pt x="1478226" y="7513367"/>
                </a:lnTo>
                <a:lnTo>
                  <a:pt x="1401000" y="4657241"/>
                </a:lnTo>
                <a:lnTo>
                  <a:pt x="2322728" y="4657241"/>
                </a:lnTo>
                <a:cubicBezTo>
                  <a:pt x="3112425" y="4657241"/>
                  <a:pt x="3714040" y="4560086"/>
                  <a:pt x="4128818" y="4365775"/>
                </a:cubicBezTo>
                <a:cubicBezTo>
                  <a:pt x="4543596" y="4170218"/>
                  <a:pt x="4750362" y="3817717"/>
                  <a:pt x="4750362" y="3304536"/>
                </a:cubicBezTo>
                <a:cubicBezTo>
                  <a:pt x="4750362" y="2945808"/>
                  <a:pt x="4653207" y="2664306"/>
                  <a:pt x="4458896" y="2460030"/>
                </a:cubicBezTo>
                <a:cubicBezTo>
                  <a:pt x="4264586" y="2254509"/>
                  <a:pt x="3991804" y="2152371"/>
                  <a:pt x="3644288" y="2152371"/>
                </a:cubicBezTo>
                <a:cubicBezTo>
                  <a:pt x="3275596" y="2152371"/>
                  <a:pt x="2989113" y="2258245"/>
                  <a:pt x="2783592" y="2467503"/>
                </a:cubicBezTo>
                <a:cubicBezTo>
                  <a:pt x="2578072" y="2676762"/>
                  <a:pt x="2475935" y="2962001"/>
                  <a:pt x="2475935" y="3320729"/>
                </a:cubicBezTo>
                <a:lnTo>
                  <a:pt x="2214" y="3320729"/>
                </a:lnTo>
                <a:cubicBezTo>
                  <a:pt x="-18961" y="2695446"/>
                  <a:pt x="111825" y="2132441"/>
                  <a:pt x="393326" y="1630471"/>
                </a:cubicBezTo>
                <a:cubicBezTo>
                  <a:pt x="676073" y="1128500"/>
                  <a:pt x="1095833" y="731159"/>
                  <a:pt x="1653852" y="438446"/>
                </a:cubicBezTo>
                <a:cubicBezTo>
                  <a:pt x="2211872" y="146979"/>
                  <a:pt x="2885730" y="0"/>
                  <a:pt x="3675427" y="0"/>
                </a:cubicBezTo>
                <a:close/>
              </a:path>
            </a:pathLst>
          </a:custGeom>
          <a:noFill/>
          <a:ln w="25400" cap="flat" cmpd="sng">
            <a:solidFill>
              <a:srgbClr val="A8DADC">
                <a:alpha val="24705"/>
              </a:srgbClr>
            </a:solidFill>
            <a:prstDash val="solid"/>
            <a:round/>
            <a:headEnd type="none" w="sm" len="sm"/>
            <a:tailEnd type="none" w="sm" len="sm"/>
          </a:ln>
        </p:spPr>
        <p:txBody>
          <a:bodyPr spcFirstLastPara="1" wrap="square" lIns="1350" tIns="1350" rIns="1350" bIns="1350" anchor="ctr" anchorCtr="1">
            <a:noAutofit/>
          </a:bodyPr>
          <a:lstStyle/>
          <a:p>
            <a:pPr marL="0" marR="0" lvl="0" indent="0" defTabSz="342991" eaLnBrk="1" fontAlgn="auto" latinLnBrk="0" hangingPunct="1">
              <a:lnSpc>
                <a:spcPct val="100000"/>
              </a:lnSpc>
              <a:spcBef>
                <a:spcPts val="0"/>
              </a:spcBef>
              <a:spcAft>
                <a:spcPts val="0"/>
              </a:spcAft>
              <a:buClr>
                <a:srgbClr val="747A94"/>
              </a:buClr>
              <a:buSzPts val="1800"/>
              <a:buFontTx/>
              <a:buNone/>
              <a:tabLst/>
              <a:defRPr/>
            </a:pPr>
            <a:endParaRPr kumimoji="0" sz="675" b="0" i="0" u="none" strike="noStrike" kern="0" cap="none" spc="0" normalizeH="0" baseline="0" noProof="0" dirty="0">
              <a:ln>
                <a:noFill/>
              </a:ln>
              <a:solidFill>
                <a:srgbClr val="747A94"/>
              </a:solidFill>
              <a:effectLst/>
              <a:uLnTx/>
              <a:uFillTx/>
              <a:latin typeface="Poppins"/>
              <a:ea typeface="Poppins"/>
              <a:cs typeface="Poppins"/>
              <a:sym typeface="Poppins"/>
            </a:endParaRPr>
          </a:p>
        </p:txBody>
      </p:sp>
      <p:sp>
        <p:nvSpPr>
          <p:cNvPr id="15" name="Google Shape;84;p23">
            <a:extLst>
              <a:ext uri="{FF2B5EF4-FFF2-40B4-BE49-F238E27FC236}">
                <a16:creationId xmlns:a16="http://schemas.microsoft.com/office/drawing/2014/main" id="{2937EB0C-0435-2343-9522-66AA44ADAB71}"/>
              </a:ext>
            </a:extLst>
          </p:cNvPr>
          <p:cNvSpPr txBox="1"/>
          <p:nvPr/>
        </p:nvSpPr>
        <p:spPr>
          <a:xfrm>
            <a:off x="606571" y="5073315"/>
            <a:ext cx="4908648" cy="871643"/>
          </a:xfrm>
          <a:prstGeom prst="rect">
            <a:avLst/>
          </a:prstGeom>
          <a:noFill/>
          <a:ln>
            <a:noFill/>
          </a:ln>
        </p:spPr>
        <p:txBody>
          <a:bodyPr spcFirstLastPara="1" wrap="square" lIns="34293" tIns="17142" rIns="34293" bIns="17142" anchor="b" anchorCtr="0">
            <a:spAutoFit/>
          </a:bodyPr>
          <a:lstStyle/>
          <a:p>
            <a:pPr defTabSz="342991">
              <a:buClr>
                <a:srgbClr val="000000"/>
              </a:buClr>
            </a:pPr>
            <a:r>
              <a:rPr lang="en-US" sz="5439" b="1" kern="0" dirty="0">
                <a:solidFill>
                  <a:srgbClr val="FFFFFF"/>
                </a:solidFill>
                <a:latin typeface="Poppins"/>
                <a:ea typeface="Poppins"/>
                <a:cs typeface="Poppins"/>
                <a:sym typeface="Poppins"/>
              </a:rPr>
              <a:t>ANY</a:t>
            </a:r>
            <a:endParaRPr sz="525" kern="0" dirty="0">
              <a:solidFill>
                <a:srgbClr val="000000"/>
              </a:solidFill>
              <a:latin typeface="Arial"/>
              <a:cs typeface="Arial"/>
              <a:sym typeface="Arial"/>
            </a:endParaRPr>
          </a:p>
        </p:txBody>
      </p:sp>
      <p:sp>
        <p:nvSpPr>
          <p:cNvPr id="2" name="Title 1">
            <a:extLst>
              <a:ext uri="{FF2B5EF4-FFF2-40B4-BE49-F238E27FC236}">
                <a16:creationId xmlns:a16="http://schemas.microsoft.com/office/drawing/2014/main" id="{00ACEE44-92ED-5E42-AFC8-CD6789FDE7EC}"/>
              </a:ext>
            </a:extLst>
          </p:cNvPr>
          <p:cNvSpPr>
            <a:spLocks noGrp="1"/>
          </p:cNvSpPr>
          <p:nvPr>
            <p:ph type="title"/>
          </p:nvPr>
        </p:nvSpPr>
        <p:spPr>
          <a:xfrm>
            <a:off x="159488" y="289986"/>
            <a:ext cx="5355731" cy="812250"/>
          </a:xfrm>
        </p:spPr>
        <p:txBody>
          <a:bodyPr>
            <a:noAutofit/>
          </a:bodyPr>
          <a:lstStyle/>
          <a:p>
            <a:r>
              <a:rPr lang="en-US" sz="3100" spc="-150" dirty="0">
                <a:latin typeface="Oswald"/>
              </a:rPr>
              <a:t>Homework</a:t>
            </a:r>
            <a:endParaRPr lang="en-US" sz="3100" spc="-150" dirty="0"/>
          </a:p>
        </p:txBody>
      </p:sp>
      <p:sp>
        <p:nvSpPr>
          <p:cNvPr id="16" name="Google Shape;85;p23">
            <a:extLst>
              <a:ext uri="{FF2B5EF4-FFF2-40B4-BE49-F238E27FC236}">
                <a16:creationId xmlns:a16="http://schemas.microsoft.com/office/drawing/2014/main" id="{C742C30F-951D-9C4A-9E07-2D79A4071937}"/>
              </a:ext>
            </a:extLst>
          </p:cNvPr>
          <p:cNvSpPr txBox="1"/>
          <p:nvPr/>
        </p:nvSpPr>
        <p:spPr>
          <a:xfrm>
            <a:off x="543229" y="5698311"/>
            <a:ext cx="4908648" cy="865616"/>
          </a:xfrm>
          <a:prstGeom prst="rect">
            <a:avLst/>
          </a:prstGeom>
          <a:noFill/>
          <a:ln>
            <a:noFill/>
          </a:ln>
        </p:spPr>
        <p:txBody>
          <a:bodyPr spcFirstLastPara="1" wrap="square" lIns="34293" tIns="17142" rIns="34293" bIns="17142" anchor="t" anchorCtr="0">
            <a:spAutoFit/>
          </a:bodyPr>
          <a:lstStyle/>
          <a:p>
            <a:pPr defTabSz="342991">
              <a:buClr>
                <a:srgbClr val="000000"/>
              </a:buClr>
            </a:pPr>
            <a:r>
              <a:rPr lang="en-US" sz="5400" b="1" kern="0" dirty="0">
                <a:solidFill>
                  <a:srgbClr val="FFFFFF"/>
                </a:solidFill>
                <a:latin typeface="Oswald" pitchFamily="2" charset="77"/>
                <a:ea typeface="Poppins"/>
                <a:cs typeface="Poppins"/>
                <a:sym typeface="Poppins"/>
              </a:rPr>
              <a:t>QUESTIONS?</a:t>
            </a:r>
            <a:endParaRPr sz="300" kern="0" dirty="0">
              <a:solidFill>
                <a:srgbClr val="000000"/>
              </a:solidFill>
              <a:latin typeface="Oswald" pitchFamily="2" charset="77"/>
              <a:cs typeface="Arial"/>
              <a:sym typeface="Arial"/>
            </a:endParaRPr>
          </a:p>
        </p:txBody>
      </p:sp>
      <p:sp>
        <p:nvSpPr>
          <p:cNvPr id="17" name="Rectangle 16">
            <a:extLst>
              <a:ext uri="{FF2B5EF4-FFF2-40B4-BE49-F238E27FC236}">
                <a16:creationId xmlns:a16="http://schemas.microsoft.com/office/drawing/2014/main" id="{1289B8A3-9B97-9444-A98D-5198D886DFFD}"/>
              </a:ext>
            </a:extLst>
          </p:cNvPr>
          <p:cNvSpPr/>
          <p:nvPr/>
        </p:nvSpPr>
        <p:spPr>
          <a:xfrm>
            <a:off x="0" y="1377586"/>
            <a:ext cx="9143997" cy="551378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Google Shape;250;p29">
            <a:extLst>
              <a:ext uri="{FF2B5EF4-FFF2-40B4-BE49-F238E27FC236}">
                <a16:creationId xmlns:a16="http://schemas.microsoft.com/office/drawing/2014/main" id="{253755CE-F951-9145-A158-E1C44730DD8F}"/>
              </a:ext>
            </a:extLst>
          </p:cNvPr>
          <p:cNvSpPr txBox="1"/>
          <p:nvPr/>
        </p:nvSpPr>
        <p:spPr>
          <a:xfrm>
            <a:off x="382772" y="1843971"/>
            <a:ext cx="8197096" cy="2200582"/>
          </a:xfrm>
          <a:prstGeom prst="rect">
            <a:avLst/>
          </a:prstGeom>
          <a:noFill/>
          <a:ln>
            <a:noFill/>
          </a:ln>
        </p:spPr>
        <p:txBody>
          <a:bodyPr spcFirstLastPara="1" wrap="square" lIns="45713" tIns="22850" rIns="45713" bIns="22850" anchor="t" anchorCtr="0">
            <a:spAutoFit/>
          </a:bodyPr>
          <a:lstStyle/>
          <a:p>
            <a:pPr marL="342900" indent="-342900" fontAlgn="base">
              <a:buClr>
                <a:srgbClr val="06375D"/>
              </a:buClr>
              <a:buFont typeface="Arial"/>
              <a:buChar char="•"/>
            </a:pPr>
            <a:r>
              <a:rPr lang="en-US" sz="2800" dirty="0">
                <a:solidFill>
                  <a:srgbClr val="06375D"/>
                </a:solidFill>
                <a:latin typeface="Oswald"/>
                <a:ea typeface="+mn-lt"/>
                <a:cs typeface="+mn-lt"/>
              </a:rPr>
              <a:t>Identify a homeless response system partner and start a conversation to explore starting, formalizing, or deepening a working relationship. Prepare to share your experience at our next webinar. </a:t>
            </a:r>
            <a:endParaRPr lang="en-US" sz="2800" dirty="0">
              <a:solidFill>
                <a:srgbClr val="06375D"/>
              </a:solidFill>
              <a:latin typeface="Oswald"/>
            </a:endParaRPr>
          </a:p>
          <a:p>
            <a:endParaRPr lang="en-US" sz="2800" dirty="0">
              <a:solidFill>
                <a:srgbClr val="06375D"/>
              </a:solidFill>
              <a:latin typeface="Oswald"/>
              <a:ea typeface="Calibri"/>
              <a:cs typeface="Calibri"/>
            </a:endParaRPr>
          </a:p>
        </p:txBody>
      </p:sp>
      <p:sp>
        <p:nvSpPr>
          <p:cNvPr id="3" name="TextBox 2">
            <a:extLst>
              <a:ext uri="{FF2B5EF4-FFF2-40B4-BE49-F238E27FC236}">
                <a16:creationId xmlns:a16="http://schemas.microsoft.com/office/drawing/2014/main" id="{F69A8CA7-5F3B-D43C-5C21-F517311EB2C7}"/>
              </a:ext>
            </a:extLst>
          </p:cNvPr>
          <p:cNvSpPr txBox="1"/>
          <p:nvPr/>
        </p:nvSpPr>
        <p:spPr>
          <a:xfrm>
            <a:off x="425315" y="5023697"/>
            <a:ext cx="8293366"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rgbClr val="06375D"/>
                </a:solidFill>
                <a:latin typeface="Oswald"/>
              </a:rPr>
              <a:t>Part II: Developing Partnerships with Complex Systems</a:t>
            </a:r>
          </a:p>
          <a:p>
            <a:pPr algn="ctr"/>
            <a:r>
              <a:rPr lang="en-US" sz="2400" dirty="0">
                <a:solidFill>
                  <a:srgbClr val="06375D"/>
                </a:solidFill>
                <a:latin typeface="Oswald"/>
              </a:rPr>
              <a:t>October 12, 2022</a:t>
            </a:r>
          </a:p>
        </p:txBody>
      </p:sp>
    </p:spTree>
    <p:extLst>
      <p:ext uri="{BB962C8B-B14F-4D97-AF65-F5344CB8AC3E}">
        <p14:creationId xmlns:p14="http://schemas.microsoft.com/office/powerpoint/2010/main" val="4254748289"/>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BB33120-B00F-1341-9B9B-F2F61E0FFE6A}"/>
              </a:ext>
            </a:extLst>
          </p:cNvPr>
          <p:cNvSpPr/>
          <p:nvPr/>
        </p:nvSpPr>
        <p:spPr>
          <a:xfrm>
            <a:off x="18899" y="0"/>
            <a:ext cx="9125101"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Google Shape;70;p22">
            <a:extLst>
              <a:ext uri="{FF2B5EF4-FFF2-40B4-BE49-F238E27FC236}">
                <a16:creationId xmlns:a16="http://schemas.microsoft.com/office/drawing/2014/main" id="{00D4ADE5-80E8-124F-8D0B-77A15C684964}"/>
              </a:ext>
            </a:extLst>
          </p:cNvPr>
          <p:cNvSpPr/>
          <p:nvPr/>
        </p:nvSpPr>
        <p:spPr>
          <a:xfrm>
            <a:off x="7095974" y="2508437"/>
            <a:ext cx="2048025" cy="3142153"/>
          </a:xfrm>
          <a:custGeom>
            <a:avLst/>
            <a:gdLst/>
            <a:ahLst/>
            <a:cxnLst/>
            <a:rect l="l" t="t" r="r" b="b"/>
            <a:pathLst>
              <a:path w="4382" h="6723" extrusionOk="0">
                <a:moveTo>
                  <a:pt x="3361" y="31"/>
                </a:moveTo>
                <a:lnTo>
                  <a:pt x="3361" y="31"/>
                </a:lnTo>
                <a:cubicBezTo>
                  <a:pt x="3712" y="31"/>
                  <a:pt x="4056" y="85"/>
                  <a:pt x="4381" y="189"/>
                </a:cubicBezTo>
                <a:lnTo>
                  <a:pt x="4381" y="158"/>
                </a:lnTo>
                <a:cubicBezTo>
                  <a:pt x="4055" y="54"/>
                  <a:pt x="3712" y="0"/>
                  <a:pt x="3361" y="0"/>
                </a:cubicBezTo>
                <a:cubicBezTo>
                  <a:pt x="2463" y="0"/>
                  <a:pt x="1619" y="350"/>
                  <a:pt x="984" y="985"/>
                </a:cubicBezTo>
                <a:cubicBezTo>
                  <a:pt x="349" y="1620"/>
                  <a:pt x="0" y="2464"/>
                  <a:pt x="0" y="3362"/>
                </a:cubicBezTo>
                <a:cubicBezTo>
                  <a:pt x="0" y="4258"/>
                  <a:pt x="349" y="5102"/>
                  <a:pt x="984" y="5737"/>
                </a:cubicBezTo>
                <a:cubicBezTo>
                  <a:pt x="1619" y="6372"/>
                  <a:pt x="2463" y="6722"/>
                  <a:pt x="3361" y="6722"/>
                </a:cubicBezTo>
                <a:cubicBezTo>
                  <a:pt x="3712" y="6722"/>
                  <a:pt x="4055" y="6668"/>
                  <a:pt x="4381" y="6565"/>
                </a:cubicBezTo>
                <a:lnTo>
                  <a:pt x="4381" y="6532"/>
                </a:lnTo>
                <a:cubicBezTo>
                  <a:pt x="4056" y="6637"/>
                  <a:pt x="3712" y="6691"/>
                  <a:pt x="3361" y="6691"/>
                </a:cubicBezTo>
                <a:cubicBezTo>
                  <a:pt x="2471" y="6691"/>
                  <a:pt x="1635" y="6345"/>
                  <a:pt x="1006" y="5716"/>
                </a:cubicBezTo>
                <a:cubicBezTo>
                  <a:pt x="377" y="5087"/>
                  <a:pt x="31" y="4250"/>
                  <a:pt x="31" y="3362"/>
                </a:cubicBezTo>
                <a:cubicBezTo>
                  <a:pt x="31" y="2472"/>
                  <a:pt x="377" y="1636"/>
                  <a:pt x="1006" y="1006"/>
                </a:cubicBezTo>
                <a:cubicBezTo>
                  <a:pt x="1635" y="378"/>
                  <a:pt x="2471" y="31"/>
                  <a:pt x="3361" y="31"/>
                </a:cubicBezTo>
              </a:path>
            </a:pathLst>
          </a:custGeom>
          <a:solidFill>
            <a:schemeClr val="bg1"/>
          </a:solidFill>
          <a:ln>
            <a:noFill/>
          </a:ln>
        </p:spPr>
        <p:txBody>
          <a:bodyPr spcFirstLastPara="1" wrap="square" lIns="34293" tIns="17142" rIns="34293" bIns="17142" anchor="ctr" anchorCtr="0">
            <a:noAutofit/>
          </a:bodyPr>
          <a:lstStyle/>
          <a:p>
            <a:pPr marL="0" marR="0" lvl="0" indent="0" defTabSz="342991"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dirty="0">
              <a:ln>
                <a:noFill/>
              </a:ln>
              <a:solidFill>
                <a:srgbClr val="747994"/>
              </a:solidFill>
              <a:effectLst/>
              <a:uLnTx/>
              <a:uFillTx/>
              <a:latin typeface="Poppins"/>
              <a:ea typeface="Poppins"/>
              <a:cs typeface="Poppins"/>
              <a:sym typeface="Poppins"/>
            </a:endParaRPr>
          </a:p>
        </p:txBody>
      </p:sp>
      <p:sp>
        <p:nvSpPr>
          <p:cNvPr id="14" name="Google Shape;72;p22">
            <a:extLst>
              <a:ext uri="{FF2B5EF4-FFF2-40B4-BE49-F238E27FC236}">
                <a16:creationId xmlns:a16="http://schemas.microsoft.com/office/drawing/2014/main" id="{292CDE8D-07C1-344F-B4FC-7CDAA7210535}"/>
              </a:ext>
            </a:extLst>
          </p:cNvPr>
          <p:cNvSpPr txBox="1"/>
          <p:nvPr/>
        </p:nvSpPr>
        <p:spPr>
          <a:xfrm>
            <a:off x="427482" y="2866534"/>
            <a:ext cx="3048019" cy="2496831"/>
          </a:xfrm>
          <a:prstGeom prst="rect">
            <a:avLst/>
          </a:prstGeom>
          <a:noFill/>
          <a:ln>
            <a:noFill/>
          </a:ln>
        </p:spPr>
        <p:txBody>
          <a:bodyPr spcFirstLastPara="1" wrap="square" lIns="34293" tIns="17142" rIns="34293" bIns="17142" anchor="ctr" anchorCtr="0">
            <a:spAutoFit/>
          </a:bodyPr>
          <a:lstStyle/>
          <a:p>
            <a:pPr algn="ctr" defTabSz="342991">
              <a:buClr>
                <a:srgbClr val="000000"/>
              </a:buClr>
            </a:pPr>
            <a:r>
              <a:rPr lang="en-US" sz="8000" b="1" kern="0" dirty="0">
                <a:solidFill>
                  <a:srgbClr val="FFFFFF"/>
                </a:solidFill>
                <a:latin typeface="Oswald" pitchFamily="2" charset="77"/>
                <a:ea typeface="Poppins"/>
                <a:cs typeface="Poppins"/>
                <a:sym typeface="Poppins"/>
              </a:rPr>
              <a:t>THANK YOU!</a:t>
            </a:r>
            <a:endParaRPr sz="800" kern="0" dirty="0">
              <a:solidFill>
                <a:srgbClr val="000000"/>
              </a:solidFill>
              <a:latin typeface="Oswald" pitchFamily="2" charset="77"/>
              <a:cs typeface="Arial"/>
              <a:sym typeface="Arial"/>
            </a:endParaRPr>
          </a:p>
        </p:txBody>
      </p:sp>
      <p:sp>
        <p:nvSpPr>
          <p:cNvPr id="35" name="Rectangle 34">
            <a:extLst>
              <a:ext uri="{FF2B5EF4-FFF2-40B4-BE49-F238E27FC236}">
                <a16:creationId xmlns:a16="http://schemas.microsoft.com/office/drawing/2014/main" id="{D3980B17-6590-3A40-8CEF-7535ECE23345}"/>
              </a:ext>
            </a:extLst>
          </p:cNvPr>
          <p:cNvSpPr/>
          <p:nvPr/>
        </p:nvSpPr>
        <p:spPr>
          <a:xfrm>
            <a:off x="1" y="0"/>
            <a:ext cx="9144000" cy="6858000"/>
          </a:xfrm>
          <a:prstGeom prst="rect">
            <a:avLst/>
          </a:prstGeom>
          <a:solidFill>
            <a:srgbClr val="063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3B37D83F-17A4-FC43-91D1-4E6CD8D18F41}"/>
              </a:ext>
            </a:extLst>
          </p:cNvPr>
          <p:cNvSpPr txBox="1"/>
          <p:nvPr/>
        </p:nvSpPr>
        <p:spPr>
          <a:xfrm>
            <a:off x="2942412" y="5456762"/>
            <a:ext cx="3259174" cy="400110"/>
          </a:xfrm>
          <a:prstGeom prst="rect">
            <a:avLst/>
          </a:prstGeom>
          <a:noFill/>
        </p:spPr>
        <p:txBody>
          <a:bodyPr wrap="square" rtlCol="0">
            <a:spAutoFit/>
          </a:bodyPr>
          <a:lstStyle/>
          <a:p>
            <a:pPr algn="ctr"/>
            <a:r>
              <a:rPr lang="en-US" dirty="0">
                <a:solidFill>
                  <a:schemeClr val="bg1">
                    <a:lumMod val="65000"/>
                  </a:schemeClr>
                </a:solidFill>
                <a:latin typeface="Oswald Light" pitchFamily="2" charset="77"/>
              </a:rPr>
              <a:t>WWW.</a:t>
            </a:r>
            <a:r>
              <a:rPr lang="en-US" sz="2000" dirty="0">
                <a:solidFill>
                  <a:schemeClr val="bg1">
                    <a:lumMod val="65000"/>
                  </a:schemeClr>
                </a:solidFill>
                <a:latin typeface="Oswald Light" pitchFamily="2" charset="77"/>
              </a:rPr>
              <a:t>CHANGEWELLPROJECT</a:t>
            </a:r>
            <a:r>
              <a:rPr lang="en-US" dirty="0">
                <a:solidFill>
                  <a:schemeClr val="bg1">
                    <a:lumMod val="65000"/>
                  </a:schemeClr>
                </a:solidFill>
                <a:latin typeface="Oswald Light" pitchFamily="2" charset="77"/>
              </a:rPr>
              <a:t>.COM</a:t>
            </a:r>
          </a:p>
        </p:txBody>
      </p:sp>
      <p:pic>
        <p:nvPicPr>
          <p:cNvPr id="20" name="Picture 19" descr="Text&#10;&#10;Description automatically generated">
            <a:extLst>
              <a:ext uri="{FF2B5EF4-FFF2-40B4-BE49-F238E27FC236}">
                <a16:creationId xmlns:a16="http://schemas.microsoft.com/office/drawing/2014/main" id="{5E4EC9E5-29B6-F141-918A-474F166F5337}"/>
              </a:ext>
            </a:extLst>
          </p:cNvPr>
          <p:cNvPicPr>
            <a:picLocks noChangeAspect="1"/>
          </p:cNvPicPr>
          <p:nvPr/>
        </p:nvPicPr>
        <p:blipFill>
          <a:blip r:embed="rId3"/>
          <a:stretch>
            <a:fillRect/>
          </a:stretch>
        </p:blipFill>
        <p:spPr>
          <a:xfrm>
            <a:off x="1843125" y="2773137"/>
            <a:ext cx="5457749" cy="1306376"/>
          </a:xfrm>
          <a:prstGeom prst="rect">
            <a:avLst/>
          </a:prstGeom>
        </p:spPr>
      </p:pic>
    </p:spTree>
    <p:extLst>
      <p:ext uri="{BB962C8B-B14F-4D97-AF65-F5344CB8AC3E}">
        <p14:creationId xmlns:p14="http://schemas.microsoft.com/office/powerpoint/2010/main" val="3344523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pic>
        <p:nvPicPr>
          <p:cNvPr id="824" name="Google Shape;824;p29"/>
          <p:cNvPicPr preferRelativeResize="0">
            <a:picLocks noGrp="1"/>
          </p:cNvPicPr>
          <p:nvPr>
            <p:ph type="pic" idx="2"/>
          </p:nvPr>
        </p:nvPicPr>
        <p:blipFill rotWithShape="1">
          <a:blip r:embed="rId3">
            <a:alphaModFix/>
          </a:blip>
          <a:srcRect/>
          <a:stretch/>
        </p:blipFill>
        <p:spPr>
          <a:xfrm>
            <a:off x="0" y="1344258"/>
            <a:ext cx="9144000" cy="2572421"/>
          </a:xfrm>
          <a:prstGeom prst="rect">
            <a:avLst/>
          </a:prstGeom>
          <a:solidFill>
            <a:srgbClr val="F2F2F2"/>
          </a:solidFill>
          <a:ln>
            <a:noFill/>
          </a:ln>
        </p:spPr>
      </p:pic>
      <p:sp>
        <p:nvSpPr>
          <p:cNvPr id="825" name="Google Shape;825;p29"/>
          <p:cNvSpPr/>
          <p:nvPr/>
        </p:nvSpPr>
        <p:spPr>
          <a:xfrm>
            <a:off x="0" y="1344258"/>
            <a:ext cx="9144000" cy="2580449"/>
          </a:xfrm>
          <a:prstGeom prst="rect">
            <a:avLst/>
          </a:prstGeom>
          <a:solidFill>
            <a:srgbClr val="4D555F">
              <a:alpha val="60000"/>
            </a:srgbClr>
          </a:solidFill>
          <a:ln>
            <a:noFill/>
          </a:ln>
        </p:spPr>
        <p:txBody>
          <a:bodyPr spcFirstLastPara="1" wrap="square" lIns="34293" tIns="17142" rIns="34293" bIns="17142" anchor="ctr" anchorCtr="0">
            <a:noAutofit/>
          </a:bodyPr>
          <a:lstStyle/>
          <a:p>
            <a:pPr algn="ctr"/>
            <a:endParaRPr sz="1350" dirty="0">
              <a:solidFill>
                <a:schemeClr val="lt1"/>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id="{AB8E2CAB-335C-CF41-9930-DDE6568DA395}"/>
              </a:ext>
            </a:extLst>
          </p:cNvPr>
          <p:cNvGrpSpPr/>
          <p:nvPr/>
        </p:nvGrpSpPr>
        <p:grpSpPr>
          <a:xfrm>
            <a:off x="566091" y="3784752"/>
            <a:ext cx="991888" cy="855076"/>
            <a:chOff x="1075930" y="3798907"/>
            <a:chExt cx="991888" cy="855076"/>
          </a:xfrm>
        </p:grpSpPr>
        <p:sp>
          <p:nvSpPr>
            <p:cNvPr id="828" name="Google Shape;828;p29"/>
            <p:cNvSpPr/>
            <p:nvPr/>
          </p:nvSpPr>
          <p:spPr>
            <a:xfrm rot="10800000">
              <a:off x="1075930" y="3798907"/>
              <a:ext cx="991888" cy="855076"/>
            </a:xfrm>
            <a:prstGeom prst="triangle">
              <a:avLst>
                <a:gd name="adj" fmla="val 50000"/>
              </a:avLst>
            </a:prstGeom>
            <a:solidFill>
              <a:schemeClr val="accent1"/>
            </a:solidFill>
            <a:ln>
              <a:noFill/>
            </a:ln>
          </p:spPr>
          <p:txBody>
            <a:bodyPr spcFirstLastPara="1" wrap="square" lIns="34293" tIns="17142" rIns="34293" bIns="17142" anchor="ctr" anchorCtr="0">
              <a:noAutofit/>
            </a:bodyPr>
            <a:lstStyle/>
            <a:p>
              <a:pPr algn="ctr"/>
              <a:endParaRPr sz="1350" dirty="0">
                <a:solidFill>
                  <a:schemeClr val="lt1"/>
                </a:solidFill>
                <a:latin typeface="Calibri"/>
                <a:ea typeface="Calibri"/>
                <a:cs typeface="Calibri"/>
                <a:sym typeface="Calibri"/>
              </a:endParaRPr>
            </a:p>
          </p:txBody>
        </p:sp>
        <p:sp>
          <p:nvSpPr>
            <p:cNvPr id="832" name="Google Shape;832;p29"/>
            <p:cNvSpPr txBox="1"/>
            <p:nvPr/>
          </p:nvSpPr>
          <p:spPr>
            <a:xfrm>
              <a:off x="1483125" y="3924707"/>
              <a:ext cx="177498" cy="380996"/>
            </a:xfrm>
            <a:prstGeom prst="rect">
              <a:avLst/>
            </a:prstGeom>
            <a:noFill/>
            <a:ln>
              <a:noFill/>
            </a:ln>
          </p:spPr>
          <p:txBody>
            <a:bodyPr spcFirstLastPara="1" wrap="square" lIns="34293" tIns="17142" rIns="34293" bIns="17142" anchor="ctr" anchorCtr="0">
              <a:spAutoFit/>
            </a:bodyPr>
            <a:lstStyle/>
            <a:p>
              <a:pPr algn="ctr"/>
              <a:r>
                <a:rPr lang="en-US" sz="2251" b="1" dirty="0">
                  <a:solidFill>
                    <a:schemeClr val="lt1"/>
                  </a:solidFill>
                  <a:latin typeface="Poppins"/>
                  <a:ea typeface="Poppins"/>
                  <a:cs typeface="Poppins"/>
                  <a:sym typeface="Poppins"/>
                </a:rPr>
                <a:t>1</a:t>
              </a:r>
              <a:endParaRPr sz="675" dirty="0"/>
            </a:p>
          </p:txBody>
        </p:sp>
      </p:grpSp>
      <p:grpSp>
        <p:nvGrpSpPr>
          <p:cNvPr id="3" name="Group 2">
            <a:extLst>
              <a:ext uri="{FF2B5EF4-FFF2-40B4-BE49-F238E27FC236}">
                <a16:creationId xmlns:a16="http://schemas.microsoft.com/office/drawing/2014/main" id="{DA543F4E-C24E-2C46-8D1D-540B7D137777}"/>
              </a:ext>
            </a:extLst>
          </p:cNvPr>
          <p:cNvGrpSpPr/>
          <p:nvPr/>
        </p:nvGrpSpPr>
        <p:grpSpPr>
          <a:xfrm>
            <a:off x="2237819" y="3784752"/>
            <a:ext cx="991888" cy="855076"/>
            <a:chOff x="3066809" y="3782437"/>
            <a:chExt cx="991888" cy="855076"/>
          </a:xfrm>
        </p:grpSpPr>
        <p:sp>
          <p:nvSpPr>
            <p:cNvPr id="829" name="Google Shape;829;p29"/>
            <p:cNvSpPr/>
            <p:nvPr/>
          </p:nvSpPr>
          <p:spPr>
            <a:xfrm rot="10800000">
              <a:off x="3066809" y="3782437"/>
              <a:ext cx="991888" cy="855076"/>
            </a:xfrm>
            <a:prstGeom prst="triangle">
              <a:avLst>
                <a:gd name="adj" fmla="val 50000"/>
              </a:avLst>
            </a:prstGeom>
            <a:solidFill>
              <a:schemeClr val="accent2"/>
            </a:solidFill>
            <a:ln>
              <a:noFill/>
            </a:ln>
          </p:spPr>
          <p:txBody>
            <a:bodyPr spcFirstLastPara="1" wrap="square" lIns="34293" tIns="17142" rIns="34293" bIns="17142" anchor="ctr" anchorCtr="0">
              <a:noAutofit/>
            </a:bodyPr>
            <a:lstStyle/>
            <a:p>
              <a:pPr algn="ctr"/>
              <a:endParaRPr sz="1350" dirty="0">
                <a:solidFill>
                  <a:schemeClr val="lt1"/>
                </a:solidFill>
                <a:latin typeface="Calibri"/>
                <a:ea typeface="Calibri"/>
                <a:cs typeface="Calibri"/>
                <a:sym typeface="Calibri"/>
              </a:endParaRPr>
            </a:p>
          </p:txBody>
        </p:sp>
        <p:sp>
          <p:nvSpPr>
            <p:cNvPr id="833" name="Google Shape;833;p29"/>
            <p:cNvSpPr txBox="1"/>
            <p:nvPr/>
          </p:nvSpPr>
          <p:spPr>
            <a:xfrm>
              <a:off x="3482042" y="3924707"/>
              <a:ext cx="234019" cy="380996"/>
            </a:xfrm>
            <a:prstGeom prst="rect">
              <a:avLst/>
            </a:prstGeom>
            <a:noFill/>
            <a:ln>
              <a:noFill/>
            </a:ln>
          </p:spPr>
          <p:txBody>
            <a:bodyPr spcFirstLastPara="1" wrap="square" lIns="34293" tIns="17142" rIns="34293" bIns="17142" anchor="ctr" anchorCtr="0">
              <a:spAutoFit/>
            </a:bodyPr>
            <a:lstStyle/>
            <a:p>
              <a:pPr algn="ctr"/>
              <a:r>
                <a:rPr lang="en-US" sz="2251" b="1" dirty="0">
                  <a:solidFill>
                    <a:schemeClr val="lt1"/>
                  </a:solidFill>
                  <a:latin typeface="Poppins"/>
                  <a:ea typeface="Poppins"/>
                  <a:cs typeface="Poppins"/>
                  <a:sym typeface="Poppins"/>
                </a:rPr>
                <a:t>2</a:t>
              </a:r>
              <a:endParaRPr sz="675" dirty="0"/>
            </a:p>
          </p:txBody>
        </p:sp>
      </p:grpSp>
      <p:grpSp>
        <p:nvGrpSpPr>
          <p:cNvPr id="4" name="Group 3">
            <a:extLst>
              <a:ext uri="{FF2B5EF4-FFF2-40B4-BE49-F238E27FC236}">
                <a16:creationId xmlns:a16="http://schemas.microsoft.com/office/drawing/2014/main" id="{624E18BB-094E-1046-91A4-BC695B87CAB3}"/>
              </a:ext>
            </a:extLst>
          </p:cNvPr>
          <p:cNvGrpSpPr/>
          <p:nvPr/>
        </p:nvGrpSpPr>
        <p:grpSpPr>
          <a:xfrm>
            <a:off x="4053422" y="3806936"/>
            <a:ext cx="991888" cy="855076"/>
            <a:chOff x="5130285" y="3798907"/>
            <a:chExt cx="991888" cy="855076"/>
          </a:xfrm>
        </p:grpSpPr>
        <p:sp>
          <p:nvSpPr>
            <p:cNvPr id="830" name="Google Shape;830;p29"/>
            <p:cNvSpPr/>
            <p:nvPr/>
          </p:nvSpPr>
          <p:spPr>
            <a:xfrm rot="10800000">
              <a:off x="5130285" y="3798907"/>
              <a:ext cx="991888" cy="855076"/>
            </a:xfrm>
            <a:prstGeom prst="triangle">
              <a:avLst>
                <a:gd name="adj" fmla="val 50000"/>
              </a:avLst>
            </a:prstGeom>
            <a:solidFill>
              <a:srgbClr val="13BDC2"/>
            </a:solidFill>
            <a:ln>
              <a:noFill/>
            </a:ln>
          </p:spPr>
          <p:txBody>
            <a:bodyPr spcFirstLastPara="1" wrap="square" lIns="34293" tIns="17142" rIns="34293" bIns="17142" anchor="ctr" anchorCtr="0">
              <a:noAutofit/>
            </a:bodyPr>
            <a:lstStyle/>
            <a:p>
              <a:pPr algn="ctr"/>
              <a:endParaRPr sz="1350" dirty="0">
                <a:solidFill>
                  <a:schemeClr val="lt1"/>
                </a:solidFill>
                <a:latin typeface="Calibri"/>
                <a:ea typeface="Calibri"/>
                <a:cs typeface="Calibri"/>
                <a:sym typeface="Calibri"/>
              </a:endParaRPr>
            </a:p>
          </p:txBody>
        </p:sp>
        <p:sp>
          <p:nvSpPr>
            <p:cNvPr id="834" name="Google Shape;834;p29"/>
            <p:cNvSpPr txBox="1"/>
            <p:nvPr/>
          </p:nvSpPr>
          <p:spPr>
            <a:xfrm>
              <a:off x="5504409" y="3924707"/>
              <a:ext cx="243640" cy="380996"/>
            </a:xfrm>
            <a:prstGeom prst="rect">
              <a:avLst/>
            </a:prstGeom>
            <a:noFill/>
            <a:ln>
              <a:noFill/>
            </a:ln>
          </p:spPr>
          <p:txBody>
            <a:bodyPr spcFirstLastPara="1" wrap="square" lIns="34293" tIns="17142" rIns="34293" bIns="17142" anchor="ctr" anchorCtr="0">
              <a:spAutoFit/>
            </a:bodyPr>
            <a:lstStyle/>
            <a:p>
              <a:pPr algn="ctr"/>
              <a:r>
                <a:rPr lang="en-US" sz="2251" b="1" dirty="0">
                  <a:solidFill>
                    <a:schemeClr val="lt1"/>
                  </a:solidFill>
                  <a:latin typeface="Poppins"/>
                  <a:ea typeface="Poppins"/>
                  <a:cs typeface="Poppins"/>
                  <a:sym typeface="Poppins"/>
                </a:rPr>
                <a:t>3</a:t>
              </a:r>
              <a:endParaRPr sz="675" dirty="0"/>
            </a:p>
          </p:txBody>
        </p:sp>
      </p:grpSp>
      <p:grpSp>
        <p:nvGrpSpPr>
          <p:cNvPr id="5" name="Group 4">
            <a:extLst>
              <a:ext uri="{FF2B5EF4-FFF2-40B4-BE49-F238E27FC236}">
                <a16:creationId xmlns:a16="http://schemas.microsoft.com/office/drawing/2014/main" id="{BA75521B-47E5-1943-A1E4-7B2CDAF9402C}"/>
              </a:ext>
            </a:extLst>
          </p:cNvPr>
          <p:cNvGrpSpPr/>
          <p:nvPr/>
        </p:nvGrpSpPr>
        <p:grpSpPr>
          <a:xfrm>
            <a:off x="5798986" y="3793306"/>
            <a:ext cx="991888" cy="855076"/>
            <a:chOff x="7157462" y="3798907"/>
            <a:chExt cx="991888" cy="855076"/>
          </a:xfrm>
        </p:grpSpPr>
        <p:sp>
          <p:nvSpPr>
            <p:cNvPr id="831" name="Google Shape;831;p29"/>
            <p:cNvSpPr/>
            <p:nvPr/>
          </p:nvSpPr>
          <p:spPr>
            <a:xfrm rot="10800000">
              <a:off x="7157462" y="3798907"/>
              <a:ext cx="991888" cy="855076"/>
            </a:xfrm>
            <a:prstGeom prst="triangle">
              <a:avLst>
                <a:gd name="adj" fmla="val 50000"/>
              </a:avLst>
            </a:prstGeom>
            <a:solidFill>
              <a:srgbClr val="C1C1C1"/>
            </a:solidFill>
            <a:ln>
              <a:noFill/>
            </a:ln>
          </p:spPr>
          <p:txBody>
            <a:bodyPr spcFirstLastPara="1" wrap="square" lIns="34293" tIns="17142" rIns="34293" bIns="17142" anchor="ctr" anchorCtr="0">
              <a:noAutofit/>
            </a:bodyPr>
            <a:lstStyle/>
            <a:p>
              <a:pPr algn="ctr"/>
              <a:endParaRPr sz="1350" dirty="0">
                <a:solidFill>
                  <a:schemeClr val="lt1"/>
                </a:solidFill>
                <a:latin typeface="Calibri"/>
                <a:ea typeface="Calibri"/>
                <a:cs typeface="Calibri"/>
                <a:sym typeface="Calibri"/>
              </a:endParaRPr>
            </a:p>
          </p:txBody>
        </p:sp>
        <p:sp>
          <p:nvSpPr>
            <p:cNvPr id="835" name="Google Shape;835;p29"/>
            <p:cNvSpPr txBox="1"/>
            <p:nvPr/>
          </p:nvSpPr>
          <p:spPr>
            <a:xfrm>
              <a:off x="7521064" y="3924707"/>
              <a:ext cx="264685" cy="380996"/>
            </a:xfrm>
            <a:prstGeom prst="rect">
              <a:avLst/>
            </a:prstGeom>
            <a:noFill/>
            <a:ln>
              <a:noFill/>
            </a:ln>
          </p:spPr>
          <p:txBody>
            <a:bodyPr spcFirstLastPara="1" wrap="square" lIns="34293" tIns="17142" rIns="34293" bIns="17142" anchor="ctr" anchorCtr="0">
              <a:spAutoFit/>
            </a:bodyPr>
            <a:lstStyle/>
            <a:p>
              <a:pPr algn="ctr"/>
              <a:r>
                <a:rPr lang="en-US" sz="2251" b="1" dirty="0">
                  <a:solidFill>
                    <a:schemeClr val="lt1"/>
                  </a:solidFill>
                  <a:latin typeface="Poppins"/>
                  <a:ea typeface="Poppins"/>
                  <a:cs typeface="Poppins"/>
                  <a:sym typeface="Poppins"/>
                </a:rPr>
                <a:t>4</a:t>
              </a:r>
              <a:endParaRPr sz="675" dirty="0"/>
            </a:p>
          </p:txBody>
        </p:sp>
      </p:grpSp>
      <p:sp>
        <p:nvSpPr>
          <p:cNvPr id="836" name="Google Shape;836;p29"/>
          <p:cNvSpPr txBox="1"/>
          <p:nvPr/>
        </p:nvSpPr>
        <p:spPr>
          <a:xfrm>
            <a:off x="35875" y="4823836"/>
            <a:ext cx="2052320" cy="588617"/>
          </a:xfrm>
          <a:prstGeom prst="rect">
            <a:avLst/>
          </a:prstGeom>
          <a:noFill/>
          <a:ln>
            <a:noFill/>
          </a:ln>
        </p:spPr>
        <p:txBody>
          <a:bodyPr spcFirstLastPara="1" wrap="square" lIns="34293" tIns="17142" rIns="34293" bIns="17142" anchor="b" anchorCtr="0">
            <a:spAutoFit/>
          </a:bodyPr>
          <a:lstStyle/>
          <a:p>
            <a:pPr algn="ctr"/>
            <a:r>
              <a:rPr lang="en-US" b="1" dirty="0">
                <a:solidFill>
                  <a:schemeClr val="dk2"/>
                </a:solidFill>
                <a:latin typeface="Oswald" pitchFamily="2" charset="77"/>
                <a:ea typeface="Poppins"/>
                <a:cs typeface="Poppins"/>
                <a:sym typeface="Poppins"/>
              </a:rPr>
              <a:t>Welcome &amp; Session Overview</a:t>
            </a:r>
            <a:endParaRPr lang="en-US" sz="1000" b="1" dirty="0">
              <a:solidFill>
                <a:schemeClr val="dk2"/>
              </a:solidFill>
              <a:latin typeface="Oswald" pitchFamily="2" charset="77"/>
              <a:ea typeface="Poppins"/>
              <a:cs typeface="Poppins"/>
              <a:sym typeface="Poppins"/>
            </a:endParaRPr>
          </a:p>
        </p:txBody>
      </p:sp>
      <p:sp>
        <p:nvSpPr>
          <p:cNvPr id="838" name="Google Shape;838;p29"/>
          <p:cNvSpPr txBox="1"/>
          <p:nvPr/>
        </p:nvSpPr>
        <p:spPr>
          <a:xfrm>
            <a:off x="1982775" y="4839818"/>
            <a:ext cx="1593404" cy="588617"/>
          </a:xfrm>
          <a:prstGeom prst="rect">
            <a:avLst/>
          </a:prstGeom>
          <a:noFill/>
          <a:ln>
            <a:noFill/>
          </a:ln>
        </p:spPr>
        <p:txBody>
          <a:bodyPr spcFirstLastPara="1" wrap="square" lIns="34293" tIns="17142" rIns="34293" bIns="17142" anchor="b" anchorCtr="0">
            <a:spAutoFit/>
          </a:bodyPr>
          <a:lstStyle/>
          <a:p>
            <a:pPr algn="ctr"/>
            <a:r>
              <a:rPr lang="en-US" b="1" dirty="0">
                <a:solidFill>
                  <a:schemeClr val="dk2"/>
                </a:solidFill>
                <a:latin typeface="Oswald" pitchFamily="2" charset="77"/>
                <a:ea typeface="Poppins"/>
                <a:cs typeface="Poppins"/>
                <a:sym typeface="Poppins"/>
              </a:rPr>
              <a:t>Tapping into what we know</a:t>
            </a:r>
          </a:p>
        </p:txBody>
      </p:sp>
      <p:sp>
        <p:nvSpPr>
          <p:cNvPr id="840" name="Google Shape;840;p29"/>
          <p:cNvSpPr txBox="1"/>
          <p:nvPr/>
        </p:nvSpPr>
        <p:spPr>
          <a:xfrm>
            <a:off x="5446256" y="4661313"/>
            <a:ext cx="1895671" cy="1419613"/>
          </a:xfrm>
          <a:prstGeom prst="rect">
            <a:avLst/>
          </a:prstGeom>
          <a:noFill/>
          <a:ln>
            <a:noFill/>
          </a:ln>
        </p:spPr>
        <p:txBody>
          <a:bodyPr spcFirstLastPara="1" wrap="square" lIns="34293" tIns="17142" rIns="34293" bIns="17142" anchor="b" anchorCtr="0">
            <a:spAutoFit/>
          </a:bodyPr>
          <a:lstStyle/>
          <a:p>
            <a:pPr algn="ctr"/>
            <a:r>
              <a:rPr lang="en-US" b="1" dirty="0">
                <a:solidFill>
                  <a:schemeClr val="dk2"/>
                </a:solidFill>
                <a:latin typeface="Oswald" pitchFamily="2" charset="77"/>
                <a:cs typeface="Poppins"/>
                <a:sym typeface="Poppins"/>
              </a:rPr>
              <a:t>Building Partnerships Across Agencies: Case Study of Imperial Valley</a:t>
            </a:r>
            <a:endParaRPr dirty="0">
              <a:latin typeface="Oswald" pitchFamily="2" charset="77"/>
            </a:endParaRPr>
          </a:p>
        </p:txBody>
      </p:sp>
      <p:sp>
        <p:nvSpPr>
          <p:cNvPr id="842" name="Google Shape;842;p29"/>
          <p:cNvSpPr txBox="1"/>
          <p:nvPr/>
        </p:nvSpPr>
        <p:spPr>
          <a:xfrm>
            <a:off x="7293464" y="5002359"/>
            <a:ext cx="1507600" cy="588617"/>
          </a:xfrm>
          <a:prstGeom prst="rect">
            <a:avLst/>
          </a:prstGeom>
          <a:noFill/>
          <a:ln>
            <a:noFill/>
          </a:ln>
        </p:spPr>
        <p:txBody>
          <a:bodyPr spcFirstLastPara="1" wrap="square" lIns="34293" tIns="17142" rIns="34293" bIns="17142" anchor="b" anchorCtr="0">
            <a:spAutoFit/>
          </a:bodyPr>
          <a:lstStyle/>
          <a:p>
            <a:pPr algn="ctr"/>
            <a:r>
              <a:rPr lang="en-US" b="1" dirty="0">
                <a:solidFill>
                  <a:schemeClr val="dk2"/>
                </a:solidFill>
                <a:latin typeface="Oswald" pitchFamily="2" charset="77"/>
                <a:ea typeface="Poppins"/>
                <a:cs typeface="Poppins"/>
                <a:sym typeface="Poppins"/>
              </a:rPr>
              <a:t>Putting Ideas into Practice</a:t>
            </a:r>
            <a:endParaRPr sz="1000" dirty="0">
              <a:latin typeface="Oswald" pitchFamily="2" charset="77"/>
            </a:endParaRPr>
          </a:p>
        </p:txBody>
      </p:sp>
      <p:sp>
        <p:nvSpPr>
          <p:cNvPr id="22" name="Title 1">
            <a:extLst>
              <a:ext uri="{FF2B5EF4-FFF2-40B4-BE49-F238E27FC236}">
                <a16:creationId xmlns:a16="http://schemas.microsoft.com/office/drawing/2014/main" id="{BCA80A24-A2BB-264B-8B6F-4315DD678CD4}"/>
              </a:ext>
            </a:extLst>
          </p:cNvPr>
          <p:cNvSpPr txBox="1">
            <a:spLocks/>
          </p:cNvSpPr>
          <p:nvPr/>
        </p:nvSpPr>
        <p:spPr>
          <a:xfrm>
            <a:off x="313150" y="349068"/>
            <a:ext cx="6571795" cy="699053"/>
          </a:xfrm>
          <a:prstGeom prst="rect">
            <a:avLst/>
          </a:prstGeom>
        </p:spPr>
        <p:txBody>
          <a:bodyPr/>
          <a:lstStyle>
            <a:lvl1pPr algn="l" defTabSz="457200" rtl="0" eaLnBrk="1" latinLnBrk="0" hangingPunct="1">
              <a:spcBef>
                <a:spcPct val="0"/>
              </a:spcBef>
              <a:buNone/>
              <a:defRPr sz="3200" b="0" i="0" kern="1200">
                <a:solidFill>
                  <a:schemeClr val="bg1"/>
                </a:solidFill>
                <a:latin typeface="Oswald" pitchFamily="2" charset="77"/>
                <a:ea typeface="+mj-ea"/>
                <a:cs typeface="+mj-cs"/>
              </a:defRPr>
            </a:lvl1pPr>
          </a:lstStyle>
          <a:p>
            <a:r>
              <a:rPr lang="en-US" sz="4400" dirty="0"/>
              <a:t>Agenda</a:t>
            </a:r>
            <a:r>
              <a:rPr lang="en-US" dirty="0"/>
              <a:t> </a:t>
            </a:r>
          </a:p>
        </p:txBody>
      </p:sp>
      <p:grpSp>
        <p:nvGrpSpPr>
          <p:cNvPr id="6" name="Group 5">
            <a:extLst>
              <a:ext uri="{FF2B5EF4-FFF2-40B4-BE49-F238E27FC236}">
                <a16:creationId xmlns:a16="http://schemas.microsoft.com/office/drawing/2014/main" id="{C39A5621-BD3F-C648-AA8F-5BBAEEAC122D}"/>
              </a:ext>
            </a:extLst>
          </p:cNvPr>
          <p:cNvGrpSpPr/>
          <p:nvPr/>
        </p:nvGrpSpPr>
        <p:grpSpPr>
          <a:xfrm>
            <a:off x="7551320" y="3785278"/>
            <a:ext cx="991888" cy="855076"/>
            <a:chOff x="7551320" y="3785278"/>
            <a:chExt cx="991888" cy="855076"/>
          </a:xfrm>
        </p:grpSpPr>
        <p:sp>
          <p:nvSpPr>
            <p:cNvPr id="21" name="Google Shape;828;p29">
              <a:extLst>
                <a:ext uri="{FF2B5EF4-FFF2-40B4-BE49-F238E27FC236}">
                  <a16:creationId xmlns:a16="http://schemas.microsoft.com/office/drawing/2014/main" id="{08BFE5F9-A8E6-5D4C-AFE4-75EDDE95084F}"/>
                </a:ext>
              </a:extLst>
            </p:cNvPr>
            <p:cNvSpPr/>
            <p:nvPr/>
          </p:nvSpPr>
          <p:spPr>
            <a:xfrm rot="10800000">
              <a:off x="7551320" y="3785278"/>
              <a:ext cx="991888" cy="855076"/>
            </a:xfrm>
            <a:prstGeom prst="triangle">
              <a:avLst>
                <a:gd name="adj" fmla="val 50000"/>
              </a:avLst>
            </a:prstGeom>
            <a:solidFill>
              <a:schemeClr val="accent1"/>
            </a:solidFill>
            <a:ln>
              <a:noFill/>
            </a:ln>
          </p:spPr>
          <p:txBody>
            <a:bodyPr spcFirstLastPara="1" wrap="square" lIns="34293" tIns="17142" rIns="34293" bIns="17142" anchor="ctr" anchorCtr="0">
              <a:noAutofit/>
            </a:bodyPr>
            <a:lstStyle/>
            <a:p>
              <a:pPr algn="ctr"/>
              <a:endParaRPr sz="1350" dirty="0">
                <a:solidFill>
                  <a:schemeClr val="lt1"/>
                </a:solidFill>
                <a:latin typeface="Calibri"/>
                <a:ea typeface="Calibri"/>
                <a:cs typeface="Calibri"/>
                <a:sym typeface="Calibri"/>
              </a:endParaRPr>
            </a:p>
          </p:txBody>
        </p:sp>
        <p:sp>
          <p:nvSpPr>
            <p:cNvPr id="23" name="Google Shape;832;p29">
              <a:extLst>
                <a:ext uri="{FF2B5EF4-FFF2-40B4-BE49-F238E27FC236}">
                  <a16:creationId xmlns:a16="http://schemas.microsoft.com/office/drawing/2014/main" id="{659C2D40-2CCA-814F-B5E7-4A40DB9CF871}"/>
                </a:ext>
              </a:extLst>
            </p:cNvPr>
            <p:cNvSpPr txBox="1"/>
            <p:nvPr/>
          </p:nvSpPr>
          <p:spPr>
            <a:xfrm>
              <a:off x="7958515" y="3924707"/>
              <a:ext cx="177498" cy="380996"/>
            </a:xfrm>
            <a:prstGeom prst="rect">
              <a:avLst/>
            </a:prstGeom>
            <a:noFill/>
            <a:ln>
              <a:noFill/>
            </a:ln>
          </p:spPr>
          <p:txBody>
            <a:bodyPr spcFirstLastPara="1" wrap="square" lIns="34293" tIns="17142" rIns="34293" bIns="17142" anchor="ctr" anchorCtr="0">
              <a:spAutoFit/>
            </a:bodyPr>
            <a:lstStyle/>
            <a:p>
              <a:pPr algn="ctr"/>
              <a:r>
                <a:rPr lang="en-US" sz="2251" b="1" dirty="0">
                  <a:solidFill>
                    <a:schemeClr val="lt1"/>
                  </a:solidFill>
                  <a:latin typeface="Poppins"/>
                  <a:cs typeface="Poppins"/>
                  <a:sym typeface="Poppins"/>
                </a:rPr>
                <a:t>5</a:t>
              </a:r>
              <a:endParaRPr sz="675" dirty="0"/>
            </a:p>
          </p:txBody>
        </p:sp>
      </p:grpSp>
      <p:sp>
        <p:nvSpPr>
          <p:cNvPr id="24" name="Google Shape;840;p29">
            <a:extLst>
              <a:ext uri="{FF2B5EF4-FFF2-40B4-BE49-F238E27FC236}">
                <a16:creationId xmlns:a16="http://schemas.microsoft.com/office/drawing/2014/main" id="{498C9F63-6ACB-0C4E-9A2C-79110E0DD46D}"/>
              </a:ext>
            </a:extLst>
          </p:cNvPr>
          <p:cNvSpPr txBox="1"/>
          <p:nvPr/>
        </p:nvSpPr>
        <p:spPr>
          <a:xfrm>
            <a:off x="3599047" y="4721073"/>
            <a:ext cx="1895671" cy="1142614"/>
          </a:xfrm>
          <a:prstGeom prst="rect">
            <a:avLst/>
          </a:prstGeom>
          <a:noFill/>
          <a:ln>
            <a:noFill/>
          </a:ln>
        </p:spPr>
        <p:txBody>
          <a:bodyPr spcFirstLastPara="1" wrap="square" lIns="34293" tIns="17142" rIns="34293" bIns="17142" anchor="b" anchorCtr="0">
            <a:spAutoFit/>
          </a:bodyPr>
          <a:lstStyle/>
          <a:p>
            <a:pPr algn="ctr"/>
            <a:r>
              <a:rPr lang="en-US" b="1" dirty="0">
                <a:solidFill>
                  <a:schemeClr val="dk2"/>
                </a:solidFill>
                <a:latin typeface="Oswald" pitchFamily="2" charset="77"/>
                <a:ea typeface="Poppins"/>
                <a:cs typeface="Poppins"/>
                <a:sym typeface="Poppins"/>
              </a:rPr>
              <a:t>Bring the Local Homeless Response System into Focus</a:t>
            </a:r>
            <a:endParaRPr sz="1000" dirty="0">
              <a:latin typeface="Oswald" pitchFamily="2" charset="77"/>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A3E71-F666-4C41-87AA-60F2C771EA16}"/>
              </a:ext>
            </a:extLst>
          </p:cNvPr>
          <p:cNvSpPr>
            <a:spLocks noGrp="1"/>
          </p:cNvSpPr>
          <p:nvPr>
            <p:ph type="title"/>
          </p:nvPr>
        </p:nvSpPr>
        <p:spPr>
          <a:xfrm>
            <a:off x="80962" y="266591"/>
            <a:ext cx="6571795" cy="699053"/>
          </a:xfrm>
        </p:spPr>
        <p:txBody>
          <a:bodyPr>
            <a:noAutofit/>
          </a:bodyPr>
          <a:lstStyle/>
          <a:p>
            <a:r>
              <a:rPr lang="en-US" sz="4000" dirty="0"/>
              <a:t>Land Acknowledgement </a:t>
            </a:r>
          </a:p>
        </p:txBody>
      </p:sp>
      <p:sp>
        <p:nvSpPr>
          <p:cNvPr id="4" name="Content Placeholder 2">
            <a:extLst>
              <a:ext uri="{FF2B5EF4-FFF2-40B4-BE49-F238E27FC236}">
                <a16:creationId xmlns:a16="http://schemas.microsoft.com/office/drawing/2014/main" id="{B373853F-FFC8-9B4E-849E-54A27325D8D2}"/>
              </a:ext>
            </a:extLst>
          </p:cNvPr>
          <p:cNvSpPr txBox="1">
            <a:spLocks/>
          </p:cNvSpPr>
          <p:nvPr/>
        </p:nvSpPr>
        <p:spPr>
          <a:xfrm>
            <a:off x="280987" y="2181094"/>
            <a:ext cx="4528159" cy="2495811"/>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Clr>
                <a:srgbClr val="06375D"/>
              </a:buClr>
              <a:buFont typeface="Arial"/>
              <a:buChar char="•"/>
              <a:defRPr sz="2800" kern="1200">
                <a:solidFill>
                  <a:srgbClr val="06375D"/>
                </a:solidFill>
                <a:latin typeface="Oswald" pitchFamily="2" charset="77"/>
                <a:ea typeface="+mn-ea"/>
                <a:cs typeface="+mn-cs"/>
              </a:defRPr>
            </a:lvl1pPr>
            <a:lvl2pPr marL="742950" indent="-285750" algn="l" defTabSz="457200" rtl="0" eaLnBrk="1" latinLnBrk="0" hangingPunct="1">
              <a:spcBef>
                <a:spcPct val="20000"/>
              </a:spcBef>
              <a:buClr>
                <a:srgbClr val="06375D"/>
              </a:buClr>
              <a:buFont typeface="Arial"/>
              <a:buChar char="–"/>
              <a:defRPr sz="2400" kern="1200">
                <a:solidFill>
                  <a:srgbClr val="06375D"/>
                </a:solidFill>
                <a:latin typeface="Oswald" pitchFamily="2" charset="77"/>
                <a:ea typeface="+mn-ea"/>
                <a:cs typeface="+mn-cs"/>
              </a:defRPr>
            </a:lvl2pPr>
            <a:lvl3pPr marL="1143000" indent="-228600" algn="l" defTabSz="457200" rtl="0" eaLnBrk="1" latinLnBrk="0" hangingPunct="1">
              <a:spcBef>
                <a:spcPct val="20000"/>
              </a:spcBef>
              <a:buClr>
                <a:srgbClr val="06375D"/>
              </a:buClr>
              <a:buFont typeface="Arial"/>
              <a:buChar char="•"/>
              <a:defRPr sz="2000" b="0" i="0" kern="1200">
                <a:solidFill>
                  <a:srgbClr val="06375D"/>
                </a:solidFill>
                <a:latin typeface="Oswald" pitchFamily="2" charset="77"/>
                <a:ea typeface="+mn-ea"/>
                <a:cs typeface="+mn-cs"/>
              </a:defRPr>
            </a:lvl3pPr>
            <a:lvl4pPr marL="1600200" indent="-228600" algn="l" defTabSz="457200" rtl="0" eaLnBrk="1" latinLnBrk="0" hangingPunct="1">
              <a:spcBef>
                <a:spcPct val="20000"/>
              </a:spcBef>
              <a:buClr>
                <a:srgbClr val="06375D"/>
              </a:buClr>
              <a:buFont typeface="Arial"/>
              <a:buChar char="–"/>
              <a:defRPr sz="1800" kern="1200">
                <a:solidFill>
                  <a:srgbClr val="06375D"/>
                </a:solidFill>
                <a:latin typeface="Oswald" pitchFamily="2" charset="77"/>
                <a:ea typeface="+mn-ea"/>
                <a:cs typeface="+mn-cs"/>
              </a:defRPr>
            </a:lvl4pPr>
            <a:lvl5pPr marL="2057400" indent="-228600" algn="l" defTabSz="457200" rtl="0" eaLnBrk="1" latinLnBrk="0" hangingPunct="1">
              <a:spcBef>
                <a:spcPct val="20000"/>
              </a:spcBef>
              <a:buClr>
                <a:srgbClr val="06375D"/>
              </a:buClr>
              <a:buFont typeface="Arial"/>
              <a:buChar char="»"/>
              <a:defRPr sz="1800" kern="1200">
                <a:solidFill>
                  <a:srgbClr val="06375D"/>
                </a:solidFill>
                <a:latin typeface="Oswald" pitchFamily="2"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400" dirty="0">
              <a:latin typeface="Oswald Light"/>
            </a:endParaRPr>
          </a:p>
        </p:txBody>
      </p:sp>
      <p:sp>
        <p:nvSpPr>
          <p:cNvPr id="12" name="TextBox 11">
            <a:extLst>
              <a:ext uri="{FF2B5EF4-FFF2-40B4-BE49-F238E27FC236}">
                <a16:creationId xmlns:a16="http://schemas.microsoft.com/office/drawing/2014/main" id="{C6F54B42-324E-E6B7-AD6B-89CF5F69B5B0}"/>
              </a:ext>
            </a:extLst>
          </p:cNvPr>
          <p:cNvSpPr txBox="1"/>
          <p:nvPr/>
        </p:nvSpPr>
        <p:spPr>
          <a:xfrm>
            <a:off x="73818" y="1471910"/>
            <a:ext cx="8996363" cy="4678204"/>
          </a:xfrm>
          <a:prstGeom prst="rect">
            <a:avLst/>
          </a:prstGeom>
          <a:noFill/>
        </p:spPr>
        <p:txBody>
          <a:bodyPr wrap="square">
            <a:spAutoFit/>
          </a:bodyPr>
          <a:lstStyle/>
          <a:p>
            <a:pPr marL="0" marR="0" algn="ctr">
              <a:lnSpc>
                <a:spcPct val="150000"/>
              </a:lnSpc>
              <a:spcBef>
                <a:spcPts val="0"/>
              </a:spcBef>
              <a:spcAft>
                <a:spcPts val="0"/>
              </a:spcAft>
            </a:pPr>
            <a:r>
              <a:rPr lang="en-US" sz="2800" dirty="0">
                <a:solidFill>
                  <a:schemeClr val="tx2">
                    <a:lumMod val="75000"/>
                  </a:schemeClr>
                </a:solidFill>
                <a:latin typeface="Oswald Medium" panose="00000600000000000000" pitchFamily="2" charset="0"/>
                <a:ea typeface="Times New Roman" panose="02020603050405020304" pitchFamily="18" charset="0"/>
              </a:rPr>
              <a:t>We recognize and acknowledge the First People of this ancestral and unceded territory – the land that today we call California. With respect to their elders, past and present, we recognize the tribal communities as the original stewards of this land and who continue to lift up their stories and cultures.</a:t>
            </a:r>
          </a:p>
          <a:p>
            <a:pPr marL="0" marR="0" algn="r">
              <a:spcBef>
                <a:spcPts val="0"/>
              </a:spcBef>
              <a:spcAft>
                <a:spcPts val="0"/>
              </a:spcAft>
            </a:pPr>
            <a:endParaRPr lang="en-US" sz="2400" i="1" dirty="0">
              <a:solidFill>
                <a:schemeClr val="tx2">
                  <a:lumMod val="75000"/>
                </a:schemeClr>
              </a:solidFill>
              <a:latin typeface="Arial" panose="020B0604020202020204" pitchFamily="34" charset="0"/>
              <a:ea typeface="Times New Roman" panose="02020603050405020304" pitchFamily="18" charset="0"/>
            </a:endParaRPr>
          </a:p>
          <a:p>
            <a:pPr marL="0" marR="0" algn="r">
              <a:spcBef>
                <a:spcPts val="0"/>
              </a:spcBef>
              <a:spcAft>
                <a:spcPts val="0"/>
              </a:spcAft>
            </a:pPr>
            <a:r>
              <a:rPr lang="en-US" sz="2400" i="1" dirty="0">
                <a:solidFill>
                  <a:schemeClr val="tx2">
                    <a:lumMod val="75000"/>
                  </a:schemeClr>
                </a:solidFill>
                <a:latin typeface="Arial" panose="020B0604020202020204" pitchFamily="34" charset="0"/>
                <a:ea typeface="Times New Roman" panose="02020603050405020304" pitchFamily="18" charset="0"/>
              </a:rPr>
              <a:t>Adopted from Los Angeles County’s</a:t>
            </a:r>
          </a:p>
          <a:p>
            <a:pPr marL="0" marR="0" algn="r">
              <a:spcBef>
                <a:spcPts val="0"/>
              </a:spcBef>
              <a:spcAft>
                <a:spcPts val="0"/>
              </a:spcAft>
            </a:pPr>
            <a:r>
              <a:rPr lang="en-US" sz="2400" i="1" dirty="0">
                <a:solidFill>
                  <a:schemeClr val="tx2">
                    <a:lumMod val="75000"/>
                  </a:schemeClr>
                </a:solidFill>
                <a:latin typeface="Arial" panose="020B0604020202020204" pitchFamily="34" charset="0"/>
                <a:ea typeface="Times New Roman" panose="02020603050405020304" pitchFamily="18" charset="0"/>
              </a:rPr>
              <a:t> Land Acknowledgment </a:t>
            </a:r>
          </a:p>
          <a:p>
            <a:pPr marL="0" marR="0" algn="ctr">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46722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909406-2324-E831-5A5A-2A0E326049E3}"/>
              </a:ext>
            </a:extLst>
          </p:cNvPr>
          <p:cNvSpPr txBox="1"/>
          <p:nvPr/>
        </p:nvSpPr>
        <p:spPr>
          <a:xfrm>
            <a:off x="76201" y="228600"/>
            <a:ext cx="5524500" cy="769441"/>
          </a:xfrm>
          <a:prstGeom prst="rect">
            <a:avLst/>
          </a:prstGeom>
          <a:noFill/>
        </p:spPr>
        <p:txBody>
          <a:bodyPr wrap="square" rtlCol="0">
            <a:spAutoFit/>
          </a:bodyPr>
          <a:lstStyle/>
          <a:p>
            <a:r>
              <a:rPr lang="en-US" sz="4400" dirty="0">
                <a:solidFill>
                  <a:schemeClr val="bg1"/>
                </a:solidFill>
                <a:latin typeface="Oswald Medium" panose="00000600000000000000" pitchFamily="2" charset="0"/>
              </a:rPr>
              <a:t>Community Agreements</a:t>
            </a:r>
          </a:p>
        </p:txBody>
      </p:sp>
      <p:sp>
        <p:nvSpPr>
          <p:cNvPr id="3" name="TextBox 2">
            <a:extLst>
              <a:ext uri="{FF2B5EF4-FFF2-40B4-BE49-F238E27FC236}">
                <a16:creationId xmlns:a16="http://schemas.microsoft.com/office/drawing/2014/main" id="{B0FA3244-2A45-D92C-FF27-2A8855831D34}"/>
              </a:ext>
            </a:extLst>
          </p:cNvPr>
          <p:cNvSpPr txBox="1"/>
          <p:nvPr/>
        </p:nvSpPr>
        <p:spPr>
          <a:xfrm>
            <a:off x="300037" y="1479657"/>
            <a:ext cx="8682038" cy="5280676"/>
          </a:xfrm>
          <a:prstGeom prst="rect">
            <a:avLst/>
          </a:prstGeom>
          <a:noFill/>
        </p:spPr>
        <p:txBody>
          <a:bodyPr wrap="square" rtlCol="0">
            <a:spAutoFit/>
          </a:bodyPr>
          <a:lstStyle/>
          <a:p>
            <a:pPr marR="0" lvl="0">
              <a:lnSpc>
                <a:spcPct val="115000"/>
              </a:lnSpc>
              <a:spcBef>
                <a:spcPts val="0"/>
              </a:spcBef>
              <a:spcAft>
                <a:spcPts val="0"/>
              </a:spcAft>
            </a:pPr>
            <a:r>
              <a:rPr lang="en-US" sz="2000" dirty="0">
                <a:effectLst/>
                <a:latin typeface="Oswald Medium" panose="00000600000000000000" pitchFamily="2" charset="0"/>
                <a:ea typeface="Arial" panose="020B0604020202020204" pitchFamily="34" charset="0"/>
              </a:rPr>
              <a:t>We want to build this space as a brave space to share lessons learned and problem-solve with peers, so let’s </a:t>
            </a:r>
            <a:r>
              <a:rPr lang="en-US" sz="2000" b="1" dirty="0">
                <a:solidFill>
                  <a:schemeClr val="accent5">
                    <a:lumMod val="75000"/>
                  </a:schemeClr>
                </a:solidFill>
                <a:effectLst/>
                <a:latin typeface="Oswald Medium" panose="00000600000000000000" pitchFamily="2" charset="0"/>
                <a:ea typeface="Arial" panose="020B0604020202020204" pitchFamily="34" charset="0"/>
              </a:rPr>
              <a:t>ASPIRE: </a:t>
            </a:r>
          </a:p>
          <a:p>
            <a:pPr lvl="1">
              <a:lnSpc>
                <a:spcPct val="150000"/>
              </a:lnSpc>
            </a:pPr>
            <a:r>
              <a:rPr lang="en-US" sz="2000" dirty="0">
                <a:solidFill>
                  <a:srgbClr val="13BDC2"/>
                </a:solidFill>
                <a:effectLst/>
                <a:latin typeface="Oswald" panose="00000500000000000000" pitchFamily="2" charset="0"/>
                <a:ea typeface="Arial" panose="020B0604020202020204" pitchFamily="34" charset="0"/>
              </a:rPr>
              <a:t>A</a:t>
            </a:r>
            <a:r>
              <a:rPr lang="en-US" sz="2000" dirty="0">
                <a:effectLst/>
                <a:latin typeface="Oswald" panose="00000500000000000000" pitchFamily="2" charset="0"/>
                <a:ea typeface="Arial" panose="020B0604020202020204" pitchFamily="34" charset="0"/>
              </a:rPr>
              <a:t>ssume good intent and take accountability for negative impact (“ouch” and “opps”)</a:t>
            </a:r>
          </a:p>
          <a:p>
            <a:pPr lvl="1">
              <a:lnSpc>
                <a:spcPct val="150000"/>
              </a:lnSpc>
            </a:pPr>
            <a:r>
              <a:rPr lang="en-US" sz="2000" dirty="0">
                <a:solidFill>
                  <a:srgbClr val="13BDC2"/>
                </a:solidFill>
                <a:effectLst/>
                <a:latin typeface="Oswald" panose="00000500000000000000" pitchFamily="2" charset="0"/>
                <a:ea typeface="Arial" panose="020B0604020202020204" pitchFamily="34" charset="0"/>
              </a:rPr>
              <a:t>S</a:t>
            </a:r>
            <a:r>
              <a:rPr lang="en-US" sz="2000" dirty="0">
                <a:effectLst/>
                <a:latin typeface="Oswald" panose="00000500000000000000" pitchFamily="2" charset="0"/>
                <a:ea typeface="Arial" panose="020B0604020202020204" pitchFamily="34" charset="0"/>
              </a:rPr>
              <a:t>hare airtime (take space, make space)</a:t>
            </a:r>
          </a:p>
          <a:p>
            <a:pPr lvl="1">
              <a:lnSpc>
                <a:spcPct val="150000"/>
              </a:lnSpc>
            </a:pPr>
            <a:r>
              <a:rPr lang="en-US" sz="2000" dirty="0">
                <a:solidFill>
                  <a:srgbClr val="13BDC2"/>
                </a:solidFill>
                <a:effectLst/>
                <a:latin typeface="Oswald" panose="00000500000000000000" pitchFamily="2" charset="0"/>
                <a:ea typeface="Arial" panose="020B0604020202020204" pitchFamily="34" charset="0"/>
              </a:rPr>
              <a:t>P</a:t>
            </a:r>
            <a:r>
              <a:rPr lang="en-US" sz="2000" dirty="0">
                <a:effectLst/>
                <a:latin typeface="Oswald" panose="00000500000000000000" pitchFamily="2" charset="0"/>
                <a:ea typeface="Arial" panose="020B0604020202020204" pitchFamily="34" charset="0"/>
              </a:rPr>
              <a:t>ractice active listening (with empathy)</a:t>
            </a:r>
          </a:p>
          <a:p>
            <a:pPr lvl="1">
              <a:lnSpc>
                <a:spcPct val="150000"/>
              </a:lnSpc>
            </a:pPr>
            <a:r>
              <a:rPr lang="en-US" sz="2000" dirty="0">
                <a:solidFill>
                  <a:srgbClr val="13BDC2"/>
                </a:solidFill>
                <a:effectLst/>
                <a:latin typeface="Oswald" panose="00000500000000000000" pitchFamily="2" charset="0"/>
                <a:ea typeface="Arial" panose="020B0604020202020204" pitchFamily="34" charset="0"/>
              </a:rPr>
              <a:t>I</a:t>
            </a:r>
            <a:r>
              <a:rPr lang="en-US" sz="2000" dirty="0">
                <a:effectLst/>
                <a:latin typeface="Oswald" panose="00000500000000000000" pitchFamily="2" charset="0"/>
                <a:ea typeface="Arial" panose="020B0604020202020204" pitchFamily="34" charset="0"/>
              </a:rPr>
              <a:t> Statements; speak from your own experience</a:t>
            </a:r>
          </a:p>
          <a:p>
            <a:pPr lvl="1">
              <a:lnSpc>
                <a:spcPct val="150000"/>
              </a:lnSpc>
            </a:pPr>
            <a:r>
              <a:rPr lang="en-US" sz="2000" dirty="0">
                <a:solidFill>
                  <a:srgbClr val="13BDC2"/>
                </a:solidFill>
                <a:effectLst/>
                <a:latin typeface="Oswald" panose="00000500000000000000" pitchFamily="2" charset="0"/>
                <a:ea typeface="Arial" panose="020B0604020202020204" pitchFamily="34" charset="0"/>
              </a:rPr>
              <a:t>R</a:t>
            </a:r>
            <a:r>
              <a:rPr lang="en-US" sz="2000" dirty="0">
                <a:effectLst/>
                <a:latin typeface="Oswald" panose="00000500000000000000" pitchFamily="2" charset="0"/>
                <a:ea typeface="Arial" panose="020B0604020202020204" pitchFamily="34" charset="0"/>
              </a:rPr>
              <a:t>espect brave and sensitive statements: take what resonates and apply, but leave who said what in the zoom</a:t>
            </a:r>
          </a:p>
          <a:p>
            <a:pPr lvl="1">
              <a:lnSpc>
                <a:spcPct val="150000"/>
              </a:lnSpc>
            </a:pPr>
            <a:r>
              <a:rPr lang="en-US" sz="2000" dirty="0">
                <a:solidFill>
                  <a:srgbClr val="13BDC2"/>
                </a:solidFill>
                <a:effectLst/>
                <a:latin typeface="Oswald" panose="00000500000000000000" pitchFamily="2" charset="0"/>
                <a:ea typeface="Arial" panose="020B0604020202020204" pitchFamily="34" charset="0"/>
              </a:rPr>
              <a:t>E</a:t>
            </a:r>
            <a:r>
              <a:rPr lang="en-US" sz="2000" dirty="0">
                <a:effectLst/>
                <a:latin typeface="Oswald" panose="00000500000000000000" pitchFamily="2" charset="0"/>
                <a:ea typeface="Arial" panose="020B0604020202020204" pitchFamily="34" charset="0"/>
              </a:rPr>
              <a:t>veryone is an expert in their own experience, but they don’t represent and entire group</a:t>
            </a:r>
          </a:p>
          <a:p>
            <a:pPr lvl="1">
              <a:lnSpc>
                <a:spcPct val="150000"/>
              </a:lnSpc>
            </a:pPr>
            <a:endParaRPr lang="en-US" sz="2000" dirty="0">
              <a:effectLst/>
              <a:latin typeface="Oswald" panose="00000500000000000000" pitchFamily="2" charset="0"/>
              <a:ea typeface="Arial" panose="020B0604020202020204" pitchFamily="34" charset="0"/>
            </a:endParaRPr>
          </a:p>
          <a:p>
            <a:pPr marR="0" lvl="0">
              <a:lnSpc>
                <a:spcPct val="115000"/>
              </a:lnSpc>
              <a:spcBef>
                <a:spcPts val="0"/>
              </a:spcBef>
              <a:spcAft>
                <a:spcPts val="0"/>
              </a:spcAft>
            </a:pPr>
            <a:r>
              <a:rPr lang="en-US" sz="2000" dirty="0">
                <a:effectLst/>
                <a:latin typeface="Oswald" panose="00000500000000000000" pitchFamily="2" charset="0"/>
                <a:ea typeface="Arial" panose="020B0604020202020204" pitchFamily="34" charset="0"/>
              </a:rPr>
              <a:t>Is there anything that we are missing to make this a safe place for your experience?</a:t>
            </a:r>
          </a:p>
        </p:txBody>
      </p:sp>
    </p:spTree>
    <p:extLst>
      <p:ext uri="{BB962C8B-B14F-4D97-AF65-F5344CB8AC3E}">
        <p14:creationId xmlns:p14="http://schemas.microsoft.com/office/powerpoint/2010/main" val="1923116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B5FE7-3753-6745-BDE0-326C847E0C1B}"/>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45799C82-ACA4-BA44-96D7-5F4572057CD5}"/>
              </a:ext>
            </a:extLst>
          </p:cNvPr>
          <p:cNvSpPr>
            <a:spLocks noGrp="1"/>
          </p:cNvSpPr>
          <p:nvPr>
            <p:ph idx="1"/>
          </p:nvPr>
        </p:nvSpPr>
        <p:spPr/>
        <p:txBody>
          <a:bodyPr>
            <a:normAutofit/>
          </a:bodyPr>
          <a:lstStyle/>
          <a:p>
            <a:pPr marL="0" indent="0" fontAlgn="base">
              <a:buNone/>
            </a:pPr>
            <a:r>
              <a:rPr lang="en-US" dirty="0"/>
              <a:t>At the end of today’s webinar, Leaders will be able to: </a:t>
            </a:r>
          </a:p>
          <a:p>
            <a:pPr marL="0" indent="0" fontAlgn="base">
              <a:buNone/>
            </a:pPr>
            <a:endParaRPr lang="en-US" dirty="0"/>
          </a:p>
          <a:p>
            <a:pPr fontAlgn="base"/>
            <a:r>
              <a:rPr lang="en-US" dirty="0"/>
              <a:t>Name the system-level partners contributing to your local homeless response system and the contributions these partners are making.</a:t>
            </a:r>
          </a:p>
          <a:p>
            <a:pPr marL="0" indent="0" fontAlgn="base">
              <a:buNone/>
            </a:pPr>
            <a:endParaRPr lang="en-US" dirty="0"/>
          </a:p>
          <a:p>
            <a:pPr fontAlgn="base"/>
            <a:r>
              <a:rPr lang="en-US" dirty="0"/>
              <a:t>Identify potential partnerships within your local homeless response system that would strengthen homeless services. </a:t>
            </a:r>
          </a:p>
          <a:p>
            <a:pPr marL="0" indent="0" fontAlgn="base">
              <a:buNone/>
            </a:pPr>
            <a:endParaRPr lang="en-US" dirty="0"/>
          </a:p>
          <a:p>
            <a:pPr marL="0" indent="0" fontAlgn="base">
              <a:buNone/>
            </a:pPr>
            <a:endParaRPr lang="en-US" dirty="0"/>
          </a:p>
        </p:txBody>
      </p:sp>
    </p:spTree>
    <p:extLst>
      <p:ext uri="{BB962C8B-B14F-4D97-AF65-F5344CB8AC3E}">
        <p14:creationId xmlns:p14="http://schemas.microsoft.com/office/powerpoint/2010/main" val="1566602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C2758-EBED-5546-89CF-F56901385785}"/>
              </a:ext>
            </a:extLst>
          </p:cNvPr>
          <p:cNvSpPr>
            <a:spLocks noGrp="1"/>
          </p:cNvSpPr>
          <p:nvPr>
            <p:ph type="title"/>
          </p:nvPr>
        </p:nvSpPr>
        <p:spPr/>
        <p:txBody>
          <a:bodyPr>
            <a:noAutofit/>
          </a:bodyPr>
          <a:lstStyle/>
          <a:p>
            <a:r>
              <a:rPr lang="en-US" sz="4400" dirty="0"/>
              <a:t>POLL</a:t>
            </a:r>
          </a:p>
        </p:txBody>
      </p:sp>
      <p:sp>
        <p:nvSpPr>
          <p:cNvPr id="3" name="Rectangle 2">
            <a:extLst>
              <a:ext uri="{FF2B5EF4-FFF2-40B4-BE49-F238E27FC236}">
                <a16:creationId xmlns:a16="http://schemas.microsoft.com/office/drawing/2014/main" id="{FBB0CA49-C121-BE49-BEFA-360C6F113455}"/>
              </a:ext>
            </a:extLst>
          </p:cNvPr>
          <p:cNvSpPr/>
          <p:nvPr/>
        </p:nvSpPr>
        <p:spPr>
          <a:xfrm>
            <a:off x="0" y="1307805"/>
            <a:ext cx="9144000" cy="5550195"/>
          </a:xfrm>
          <a:prstGeom prst="rect">
            <a:avLst/>
          </a:prstGeom>
          <a:solidFill>
            <a:srgbClr val="13B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Google Shape;334;p15">
            <a:extLst>
              <a:ext uri="{FF2B5EF4-FFF2-40B4-BE49-F238E27FC236}">
                <a16:creationId xmlns:a16="http://schemas.microsoft.com/office/drawing/2014/main" id="{EE809D46-059C-4D4C-B35F-449900C0F5B5}"/>
              </a:ext>
            </a:extLst>
          </p:cNvPr>
          <p:cNvSpPr txBox="1"/>
          <p:nvPr/>
        </p:nvSpPr>
        <p:spPr>
          <a:xfrm>
            <a:off x="328612" y="1481573"/>
            <a:ext cx="8486775" cy="4951349"/>
          </a:xfrm>
          <a:prstGeom prst="rect">
            <a:avLst/>
          </a:prstGeom>
          <a:noFill/>
          <a:ln>
            <a:noFill/>
          </a:ln>
        </p:spPr>
        <p:txBody>
          <a:bodyPr spcFirstLastPara="1" wrap="square" lIns="34293" tIns="17142" rIns="34293" bIns="17142" anchor="t" anchorCtr="0">
            <a:spAutoFit/>
          </a:bodyPr>
          <a:lstStyle/>
          <a:p>
            <a:pPr lvl="0" defTabSz="914400" fontAlgn="base">
              <a:buClr>
                <a:schemeClr val="bg1"/>
              </a:buClr>
            </a:pPr>
            <a:r>
              <a:rPr lang="en-US" sz="3200" b="1" kern="0" dirty="0">
                <a:solidFill>
                  <a:schemeClr val="bg1">
                    <a:lumMod val="95000"/>
                  </a:schemeClr>
                </a:solidFill>
                <a:latin typeface="Oswald Light" pitchFamily="2" charset="77"/>
                <a:cs typeface="Arial"/>
                <a:sym typeface="Arial"/>
              </a:rPr>
              <a:t>How would you describe your current relationship to your local homeless response system?</a:t>
            </a:r>
          </a:p>
          <a:p>
            <a:pPr marL="240030" marR="0">
              <a:lnSpc>
                <a:spcPct val="115000"/>
              </a:lnSpc>
              <a:spcBef>
                <a:spcPts val="0"/>
              </a:spcBef>
              <a:spcAft>
                <a:spcPts val="0"/>
              </a:spcAft>
            </a:pPr>
            <a:endParaRPr lang="en-US" sz="2400" kern="0" dirty="0">
              <a:solidFill>
                <a:schemeClr val="bg1"/>
              </a:solidFill>
              <a:latin typeface="Oswald Light" pitchFamily="2" charset="77"/>
              <a:cs typeface="Arial"/>
              <a:sym typeface="Arial"/>
            </a:endParaRPr>
          </a:p>
          <a:p>
            <a:pPr marR="0">
              <a:lnSpc>
                <a:spcPct val="115000"/>
              </a:lnSpc>
              <a:spcBef>
                <a:spcPts val="0"/>
              </a:spcBef>
              <a:spcAft>
                <a:spcPts val="0"/>
              </a:spcAft>
            </a:pPr>
            <a:r>
              <a:rPr lang="en-US" sz="2000" b="1" dirty="0">
                <a:solidFill>
                  <a:schemeClr val="tx2">
                    <a:lumMod val="75000"/>
                  </a:schemeClr>
                </a:solidFill>
                <a:latin typeface="Arial" panose="020B0604020202020204" pitchFamily="34" charset="0"/>
                <a:ea typeface="Arial" panose="020B0604020202020204" pitchFamily="34" charset="0"/>
                <a:cs typeface="Arial" panose="020B0604020202020204" pitchFamily="34" charset="0"/>
              </a:rPr>
              <a:t>Choose one response</a:t>
            </a:r>
            <a:r>
              <a:rPr lang="en-US" sz="2000" b="1" dirty="0">
                <a:solidFill>
                  <a:schemeClr val="tx2">
                    <a:lumMod val="75000"/>
                  </a:schemeClr>
                </a:solidFill>
                <a:effectLst/>
                <a:latin typeface="Arial" panose="020B0604020202020204" pitchFamily="34" charset="0"/>
                <a:ea typeface="Arial" panose="020B0604020202020204" pitchFamily="34" charset="0"/>
                <a:cs typeface="Arial" panose="020B0604020202020204" pitchFamily="34" charset="0"/>
              </a:rPr>
              <a:t>: </a:t>
            </a:r>
            <a:endParaRPr lang="en-US" sz="2000" dirty="0">
              <a:solidFill>
                <a:schemeClr val="tx2">
                  <a:lumMod val="75000"/>
                </a:schemeClr>
              </a:solidFill>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600"/>
              </a:spcBef>
              <a:spcAft>
                <a:spcPts val="600"/>
              </a:spcAft>
              <a:buFont typeface="+mj-lt"/>
              <a:buAutoNum type="arabicParenR"/>
            </a:pPr>
            <a:r>
              <a:rPr lang="en-US" sz="1800" b="1" dirty="0">
                <a:solidFill>
                  <a:schemeClr val="tx2">
                    <a:lumMod val="75000"/>
                  </a:schemeClr>
                </a:solidFill>
                <a:effectLst/>
                <a:latin typeface="Arial" panose="020B0604020202020204" pitchFamily="34" charset="0"/>
                <a:ea typeface="Arial" panose="020B0604020202020204" pitchFamily="34" charset="0"/>
                <a:cs typeface="Arial" panose="020B0604020202020204" pitchFamily="34" charset="0"/>
              </a:rPr>
              <a:t>Inquiring: </a:t>
            </a:r>
            <a:r>
              <a:rPr lang="en-US" sz="1800" dirty="0">
                <a:solidFill>
                  <a:schemeClr val="tx2">
                    <a:lumMod val="75000"/>
                  </a:schemeClr>
                </a:solidFill>
                <a:effectLst/>
                <a:latin typeface="Arial" panose="020B0604020202020204" pitchFamily="34" charset="0"/>
                <a:ea typeface="Arial" panose="020B0604020202020204" pitchFamily="34" charset="0"/>
                <a:cs typeface="Arial" panose="020B0604020202020204" pitchFamily="34" charset="0"/>
              </a:rPr>
              <a:t>What is a homeless response system? </a:t>
            </a:r>
          </a:p>
          <a:p>
            <a:pPr marL="342900" marR="0" lvl="0" indent="-342900">
              <a:lnSpc>
                <a:spcPct val="115000"/>
              </a:lnSpc>
              <a:spcBef>
                <a:spcPts val="600"/>
              </a:spcBef>
              <a:spcAft>
                <a:spcPts val="600"/>
              </a:spcAft>
              <a:buFont typeface="+mj-lt"/>
              <a:buAutoNum type="arabicParenR"/>
            </a:pPr>
            <a:r>
              <a:rPr lang="en-US" sz="1800" b="1" dirty="0">
                <a:solidFill>
                  <a:schemeClr val="tx2">
                    <a:lumMod val="75000"/>
                  </a:schemeClr>
                </a:solidFill>
                <a:effectLst/>
                <a:latin typeface="Arial" panose="020B0604020202020204" pitchFamily="34" charset="0"/>
                <a:ea typeface="Arial" panose="020B0604020202020204" pitchFamily="34" charset="0"/>
                <a:cs typeface="Arial" panose="020B0604020202020204" pitchFamily="34" charset="0"/>
              </a:rPr>
              <a:t>Informal: </a:t>
            </a:r>
            <a:r>
              <a:rPr lang="en-US" sz="1800" dirty="0">
                <a:solidFill>
                  <a:schemeClr val="tx2">
                    <a:lumMod val="75000"/>
                  </a:schemeClr>
                </a:solidFill>
                <a:effectLst/>
                <a:latin typeface="Arial" panose="020B0604020202020204" pitchFamily="34" charset="0"/>
                <a:ea typeface="Arial" panose="020B0604020202020204" pitchFamily="34" charset="0"/>
                <a:cs typeface="Arial" panose="020B0604020202020204" pitchFamily="34" charset="0"/>
              </a:rPr>
              <a:t>We make and receive referrals from local providers as needed</a:t>
            </a:r>
          </a:p>
          <a:p>
            <a:pPr marL="342900" marR="0" lvl="0" indent="-342900">
              <a:lnSpc>
                <a:spcPct val="115000"/>
              </a:lnSpc>
              <a:spcBef>
                <a:spcPts val="600"/>
              </a:spcBef>
              <a:spcAft>
                <a:spcPts val="600"/>
              </a:spcAft>
              <a:buFont typeface="+mj-lt"/>
              <a:buAutoNum type="arabicParenR"/>
            </a:pPr>
            <a:r>
              <a:rPr lang="en-US" sz="1800" b="1" dirty="0">
                <a:solidFill>
                  <a:schemeClr val="tx2">
                    <a:lumMod val="75000"/>
                  </a:schemeClr>
                </a:solidFill>
                <a:effectLst/>
                <a:latin typeface="Arial" panose="020B0604020202020204" pitchFamily="34" charset="0"/>
                <a:ea typeface="Arial" panose="020B0604020202020204" pitchFamily="34" charset="0"/>
                <a:cs typeface="Arial" panose="020B0604020202020204" pitchFamily="34" charset="0"/>
              </a:rPr>
              <a:t>Formal: </a:t>
            </a:r>
            <a:r>
              <a:rPr lang="en-US" sz="1800" dirty="0">
                <a:solidFill>
                  <a:schemeClr val="tx2">
                    <a:lumMod val="75000"/>
                  </a:schemeClr>
                </a:solidFill>
                <a:effectLst/>
                <a:latin typeface="Arial" panose="020B0604020202020204" pitchFamily="34" charset="0"/>
                <a:ea typeface="Arial" panose="020B0604020202020204" pitchFamily="34" charset="0"/>
                <a:cs typeface="Arial" panose="020B0604020202020204" pitchFamily="34" charset="0"/>
              </a:rPr>
              <a:t>We have MOUs in place for certain programs</a:t>
            </a:r>
          </a:p>
          <a:p>
            <a:pPr marL="342900" marR="0" lvl="0" indent="-342900">
              <a:lnSpc>
                <a:spcPct val="115000"/>
              </a:lnSpc>
              <a:spcBef>
                <a:spcPts val="600"/>
              </a:spcBef>
              <a:spcAft>
                <a:spcPts val="600"/>
              </a:spcAft>
              <a:buFont typeface="+mj-lt"/>
              <a:buAutoNum type="arabicParenR"/>
            </a:pPr>
            <a:r>
              <a:rPr lang="en-US" sz="1800" b="1" dirty="0">
                <a:solidFill>
                  <a:schemeClr val="tx2">
                    <a:lumMod val="75000"/>
                  </a:schemeClr>
                </a:solidFill>
                <a:effectLst/>
                <a:latin typeface="Arial" panose="020B0604020202020204" pitchFamily="34" charset="0"/>
                <a:ea typeface="Arial" panose="020B0604020202020204" pitchFamily="34" charset="0"/>
                <a:cs typeface="Arial" panose="020B0604020202020204" pitchFamily="34" charset="0"/>
              </a:rPr>
              <a:t>Collaborators: </a:t>
            </a:r>
            <a:r>
              <a:rPr lang="en-US" sz="1800" dirty="0">
                <a:solidFill>
                  <a:schemeClr val="tx2">
                    <a:lumMod val="75000"/>
                  </a:schemeClr>
                </a:solidFill>
                <a:effectLst/>
                <a:latin typeface="Arial" panose="020B0604020202020204" pitchFamily="34" charset="0"/>
                <a:ea typeface="Arial" panose="020B0604020202020204" pitchFamily="34" charset="0"/>
                <a:cs typeface="Arial" panose="020B0604020202020204" pitchFamily="34" charset="0"/>
              </a:rPr>
              <a:t>We are part of a regional leadership team responsible for planning and coordination</a:t>
            </a:r>
          </a:p>
          <a:p>
            <a:pPr marL="342900" marR="0" lvl="0" indent="-342900">
              <a:lnSpc>
                <a:spcPct val="115000"/>
              </a:lnSpc>
              <a:spcBef>
                <a:spcPts val="600"/>
              </a:spcBef>
              <a:spcAft>
                <a:spcPts val="600"/>
              </a:spcAft>
              <a:buFont typeface="+mj-lt"/>
              <a:buAutoNum type="arabicParenR"/>
            </a:pPr>
            <a:r>
              <a:rPr lang="en-US" sz="1800" b="1" dirty="0">
                <a:solidFill>
                  <a:schemeClr val="tx2">
                    <a:lumMod val="75000"/>
                  </a:schemeClr>
                </a:solidFill>
                <a:effectLst/>
                <a:latin typeface="Arial" panose="020B0604020202020204" pitchFamily="34" charset="0"/>
                <a:ea typeface="Arial" panose="020B0604020202020204" pitchFamily="34" charset="0"/>
                <a:cs typeface="Arial" panose="020B0604020202020204" pitchFamily="34" charset="0"/>
              </a:rPr>
              <a:t>No Relationship</a:t>
            </a:r>
            <a:endParaRPr lang="en-US" sz="1800" dirty="0">
              <a:solidFill>
                <a:schemeClr val="tx2">
                  <a:lumMod val="75000"/>
                </a:schemeClr>
              </a:solidFill>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600"/>
              </a:spcBef>
              <a:spcAft>
                <a:spcPts val="600"/>
              </a:spcAft>
              <a:buFont typeface="+mj-lt"/>
              <a:buAutoNum type="arabicParenR"/>
            </a:pPr>
            <a:r>
              <a:rPr lang="en-US" sz="1800" b="1" dirty="0">
                <a:solidFill>
                  <a:schemeClr val="tx2">
                    <a:lumMod val="75000"/>
                  </a:schemeClr>
                </a:solidFill>
                <a:effectLst/>
                <a:latin typeface="Arial" panose="020B0604020202020204" pitchFamily="34" charset="0"/>
                <a:ea typeface="Arial" panose="020B0604020202020204" pitchFamily="34" charset="0"/>
                <a:cs typeface="Arial" panose="020B0604020202020204" pitchFamily="34" charset="0"/>
              </a:rPr>
              <a:t>Other</a:t>
            </a:r>
            <a:endParaRPr lang="en-US" sz="2400" kern="0" dirty="0">
              <a:solidFill>
                <a:schemeClr val="tx2">
                  <a:lumMod val="75000"/>
                </a:schemeClr>
              </a:solidFill>
              <a:latin typeface="Oswald Light" pitchFamily="2" charset="77"/>
              <a:cs typeface="Arial"/>
              <a:sym typeface="Arial"/>
            </a:endParaRPr>
          </a:p>
        </p:txBody>
      </p:sp>
    </p:spTree>
    <p:extLst>
      <p:ext uri="{BB962C8B-B14F-4D97-AF65-F5344CB8AC3E}">
        <p14:creationId xmlns:p14="http://schemas.microsoft.com/office/powerpoint/2010/main" val="1942518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A4F5F-1DAF-3B46-80C0-63A258E43C34}"/>
              </a:ext>
            </a:extLst>
          </p:cNvPr>
          <p:cNvSpPr>
            <a:spLocks noGrp="1"/>
          </p:cNvSpPr>
          <p:nvPr>
            <p:ph type="title"/>
          </p:nvPr>
        </p:nvSpPr>
        <p:spPr>
          <a:xfrm>
            <a:off x="338432" y="5225607"/>
            <a:ext cx="8662693" cy="1362075"/>
          </a:xfrm>
        </p:spPr>
        <p:txBody>
          <a:bodyPr>
            <a:noAutofit/>
          </a:bodyPr>
          <a:lstStyle/>
          <a:p>
            <a:r>
              <a:rPr lang="en-US" sz="4400" b="1" dirty="0">
                <a:solidFill>
                  <a:schemeClr val="dk2"/>
                </a:solidFill>
                <a:latin typeface="Oswald" pitchFamily="2" charset="77"/>
                <a:ea typeface="Poppins"/>
                <a:cs typeface="Poppins"/>
                <a:sym typeface="Poppins"/>
              </a:rPr>
              <a:t>Bringing the Local Homeless Response System into Focus</a:t>
            </a:r>
            <a:endParaRPr lang="en-US" sz="4400" dirty="0">
              <a:latin typeface="Oswald" pitchFamily="2" charset="77"/>
            </a:endParaRPr>
          </a:p>
        </p:txBody>
      </p:sp>
      <p:sp>
        <p:nvSpPr>
          <p:cNvPr id="3" name="Text Placeholder 2">
            <a:extLst>
              <a:ext uri="{FF2B5EF4-FFF2-40B4-BE49-F238E27FC236}">
                <a16:creationId xmlns:a16="http://schemas.microsoft.com/office/drawing/2014/main" id="{4B182C8B-22F9-6A48-BDBB-4D4A191F52A8}"/>
              </a:ext>
            </a:extLst>
          </p:cNvPr>
          <p:cNvSpPr>
            <a:spLocks noGrp="1"/>
          </p:cNvSpPr>
          <p:nvPr>
            <p:ph type="body" idx="1"/>
          </p:nvPr>
        </p:nvSpPr>
        <p:spPr>
          <a:xfrm>
            <a:off x="238126" y="3725420"/>
            <a:ext cx="8018679" cy="1500187"/>
          </a:xfrm>
        </p:spPr>
        <p:txBody>
          <a:bodyPr>
            <a:normAutofit/>
          </a:bodyPr>
          <a:lstStyle/>
          <a:p>
            <a:r>
              <a:rPr lang="en-US" sz="2400" dirty="0">
                <a:latin typeface="Oswald Light" pitchFamily="2" charset="77"/>
                <a:cs typeface="Arial"/>
              </a:rPr>
              <a:t>Defining a Homeless Response System</a:t>
            </a:r>
          </a:p>
        </p:txBody>
      </p:sp>
    </p:spTree>
    <p:extLst>
      <p:ext uri="{BB962C8B-B14F-4D97-AF65-F5344CB8AC3E}">
        <p14:creationId xmlns:p14="http://schemas.microsoft.com/office/powerpoint/2010/main" val="305125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road with yellow grass on the side and mountains in the background&#10;&#10;Description automatically generated with low confidence">
            <a:extLst>
              <a:ext uri="{FF2B5EF4-FFF2-40B4-BE49-F238E27FC236}">
                <a16:creationId xmlns:a16="http://schemas.microsoft.com/office/drawing/2014/main" id="{905B9EB5-6731-8B77-759D-83B7EC9B428A}"/>
              </a:ext>
            </a:extLst>
          </p:cNvPr>
          <p:cNvPicPr>
            <a:picLocks noChangeAspect="1"/>
          </p:cNvPicPr>
          <p:nvPr/>
        </p:nvPicPr>
        <p:blipFill>
          <a:blip r:embed="rId3">
            <a:alphaModFix amt="50000"/>
            <a:extLst>
              <a:ext uri="{837473B0-CC2E-450A-ABE3-18F120FF3D39}">
                <a1611:picAttrSrcUrl xmlns:a1611="http://schemas.microsoft.com/office/drawing/2016/11/main" r:id="rId4"/>
              </a:ext>
            </a:extLst>
          </a:blip>
          <a:stretch>
            <a:fillRect/>
          </a:stretch>
        </p:blipFill>
        <p:spPr>
          <a:xfrm>
            <a:off x="0" y="760781"/>
            <a:ext cx="9144000" cy="6097219"/>
          </a:xfrm>
          <a:prstGeom prst="rect">
            <a:avLst/>
          </a:prstGeom>
        </p:spPr>
      </p:pic>
      <p:sp>
        <p:nvSpPr>
          <p:cNvPr id="5" name="TextBox 4">
            <a:extLst>
              <a:ext uri="{FF2B5EF4-FFF2-40B4-BE49-F238E27FC236}">
                <a16:creationId xmlns:a16="http://schemas.microsoft.com/office/drawing/2014/main" id="{A51552B7-B7C3-4879-AA93-DB7E1E68730A}"/>
              </a:ext>
            </a:extLst>
          </p:cNvPr>
          <p:cNvSpPr txBox="1"/>
          <p:nvPr/>
        </p:nvSpPr>
        <p:spPr>
          <a:xfrm>
            <a:off x="3526971" y="1948542"/>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8" name="TextBox 7">
            <a:extLst>
              <a:ext uri="{FF2B5EF4-FFF2-40B4-BE49-F238E27FC236}">
                <a16:creationId xmlns:a16="http://schemas.microsoft.com/office/drawing/2014/main" id="{EA07F7EB-AB9C-EA54-BC0F-9D92C490DB96}"/>
              </a:ext>
            </a:extLst>
          </p:cNvPr>
          <p:cNvSpPr txBox="1"/>
          <p:nvPr/>
        </p:nvSpPr>
        <p:spPr>
          <a:xfrm>
            <a:off x="1183821" y="2831693"/>
            <a:ext cx="7915275" cy="2185214"/>
          </a:xfrm>
          <a:prstGeom prst="rect">
            <a:avLst/>
          </a:prstGeom>
          <a:noFill/>
        </p:spPr>
        <p:txBody>
          <a:bodyPr wrap="square" rtlCol="0">
            <a:spAutoFit/>
          </a:bodyPr>
          <a:lstStyle/>
          <a:p>
            <a:r>
              <a:rPr lang="en-US" sz="3600" b="1" dirty="0">
                <a:solidFill>
                  <a:schemeClr val="tx2">
                    <a:lumMod val="75000"/>
                  </a:schemeClr>
                </a:solidFill>
                <a:latin typeface="Oswald" panose="00000500000000000000" pitchFamily="2" charset="0"/>
              </a:rPr>
              <a:t>National Homelessness Goal: </a:t>
            </a:r>
          </a:p>
          <a:p>
            <a:endParaRPr lang="en-US" sz="3600" dirty="0">
              <a:solidFill>
                <a:schemeClr val="tx2">
                  <a:lumMod val="75000"/>
                </a:schemeClr>
              </a:solidFill>
              <a:latin typeface="Oswald" panose="00000500000000000000" pitchFamily="2" charset="0"/>
            </a:endParaRPr>
          </a:p>
          <a:p>
            <a:r>
              <a:rPr lang="en-US" sz="3200" b="1" dirty="0">
                <a:solidFill>
                  <a:schemeClr val="tx2">
                    <a:lumMod val="75000"/>
                  </a:schemeClr>
                </a:solidFill>
                <a:latin typeface="Oswald" panose="00000500000000000000" pitchFamily="2" charset="0"/>
              </a:rPr>
              <a:t>Homelessness in every community becomes rare, brief, and non-reoccurring</a:t>
            </a:r>
            <a:r>
              <a:rPr lang="en-US" sz="3200" dirty="0">
                <a:solidFill>
                  <a:schemeClr val="tx2">
                    <a:lumMod val="75000"/>
                  </a:schemeClr>
                </a:solidFill>
                <a:latin typeface="Oswald" panose="00000500000000000000" pitchFamily="2" charset="0"/>
              </a:rPr>
              <a:t>. </a:t>
            </a:r>
          </a:p>
        </p:txBody>
      </p:sp>
    </p:spTree>
    <p:extLst>
      <p:ext uri="{BB962C8B-B14F-4D97-AF65-F5344CB8AC3E}">
        <p14:creationId xmlns:p14="http://schemas.microsoft.com/office/powerpoint/2010/main" val="62308800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Theme">
  <a:themeElements>
    <a:clrScheme name="SV - Color Scheme 11 - Light">
      <a:dk1>
        <a:srgbClr val="747993"/>
      </a:dk1>
      <a:lt1>
        <a:srgbClr val="FFFFFF"/>
      </a:lt1>
      <a:dk2>
        <a:srgbClr val="060E3B"/>
      </a:dk2>
      <a:lt2>
        <a:srgbClr val="FFFFFF"/>
      </a:lt2>
      <a:accent1>
        <a:srgbClr val="89C540"/>
      </a:accent1>
      <a:accent2>
        <a:srgbClr val="41BB95"/>
      </a:accent2>
      <a:accent3>
        <a:srgbClr val="13A0C0"/>
      </a:accent3>
      <a:accent4>
        <a:srgbClr val="515AA8"/>
      </a:accent4>
      <a:accent5>
        <a:srgbClr val="08909F"/>
      </a:accent5>
      <a:accent6>
        <a:srgbClr val="DDDDDC"/>
      </a:accent6>
      <a:hlink>
        <a:srgbClr val="335FFE"/>
      </a:hlink>
      <a:folHlink>
        <a:srgbClr val="CA64D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7FF9C20EA6D84498D431EE1AD31B03" ma:contentTypeVersion="16" ma:contentTypeDescription="Create a new document." ma:contentTypeScope="" ma:versionID="c3bc6a15ccfd724fe76953068bb139b2">
  <xsd:schema xmlns:xsd="http://www.w3.org/2001/XMLSchema" xmlns:xs="http://www.w3.org/2001/XMLSchema" xmlns:p="http://schemas.microsoft.com/office/2006/metadata/properties" xmlns:ns2="a5a28601-a650-4db9-9314-32f03f0a679e" xmlns:ns3="7b1f9b6c-3fb1-4271-986a-f962bd5845b4" targetNamespace="http://schemas.microsoft.com/office/2006/metadata/properties" ma:root="true" ma:fieldsID="23c9c5141272db0dd3c59111aae67d97" ns2:_="" ns3:_="">
    <xsd:import namespace="a5a28601-a650-4db9-9314-32f03f0a679e"/>
    <xsd:import namespace="7b1f9b6c-3fb1-4271-986a-f962bd5845b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a28601-a650-4db9-9314-32f03f0a679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d0bd191-7eb1-4447-9c00-9d9528c0ab3d}" ma:internalName="TaxCatchAll" ma:showField="CatchAllData" ma:web="a5a28601-a650-4db9-9314-32f03f0a679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b1f9b6c-3fb1-4271-986a-f962bd5845b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a5cfa6f-3158-4762-92c7-dcef22ded8f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5a28601-a650-4db9-9314-32f03f0a679e" xsi:nil="true"/>
    <lcf76f155ced4ddcb4097134ff3c332f xmlns="7b1f9b6c-3fb1-4271-986a-f962bd5845b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397C46-603D-4AE2-B9A1-7CCCFFADC6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a28601-a650-4db9-9314-32f03f0a679e"/>
    <ds:schemaRef ds:uri="7b1f9b6c-3fb1-4271-986a-f962bd5845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E5E8B5-3CD2-4296-A1A6-6A1106629B2A}">
  <ds:schemaRefs>
    <ds:schemaRef ds:uri="a5a28601-a650-4db9-9314-32f03f0a679e"/>
    <ds:schemaRef ds:uri="http://purl.org/dc/elements/1.1/"/>
    <ds:schemaRef ds:uri="7b1f9b6c-3fb1-4271-986a-f962bd5845b4"/>
    <ds:schemaRef ds:uri="http://schemas.microsoft.com/office/2006/metadata/properties"/>
    <ds:schemaRef ds:uri="http://schemas.microsoft.com/office/infopath/2007/PartnerControls"/>
    <ds:schemaRef ds:uri="http://schemas.microsoft.com/office/2006/documentManagement/types"/>
    <ds:schemaRef ds:uri="http://purl.org/dc/terms/"/>
    <ds:schemaRef ds:uri="http://purl.org/dc/dcmitype/"/>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8766034-7C7A-4B73-838A-4C2DD1ED47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359</TotalTime>
  <Words>1105</Words>
  <Application>Microsoft Office PowerPoint</Application>
  <PresentationFormat>On-screen Show (4:3)</PresentationFormat>
  <Paragraphs>164</Paragraphs>
  <Slides>21</Slides>
  <Notes>21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Arial</vt:lpstr>
      <vt:lpstr>Arial,Sans-Serif</vt:lpstr>
      <vt:lpstr>Calibri</vt:lpstr>
      <vt:lpstr>Courier New,monospace</vt:lpstr>
      <vt:lpstr>DM Sans</vt:lpstr>
      <vt:lpstr>Oswald</vt:lpstr>
      <vt:lpstr>Oswald Light</vt:lpstr>
      <vt:lpstr>Oswald Medium</vt:lpstr>
      <vt:lpstr>Poppins</vt:lpstr>
      <vt:lpstr>Times New Roman</vt:lpstr>
      <vt:lpstr>1_Office Theme</vt:lpstr>
      <vt:lpstr>Default Theme</vt:lpstr>
      <vt:lpstr>PowerPoint Presentation</vt:lpstr>
      <vt:lpstr>PowerPoint Presentation</vt:lpstr>
      <vt:lpstr>PowerPoint Presentation</vt:lpstr>
      <vt:lpstr>Land Acknowledgement </vt:lpstr>
      <vt:lpstr>PowerPoint Presentation</vt:lpstr>
      <vt:lpstr>Learning Objectives</vt:lpstr>
      <vt:lpstr>POLL</vt:lpstr>
      <vt:lpstr>Bringing the Local Homeless Response System into Focus</vt:lpstr>
      <vt:lpstr>PowerPoint Presentation</vt:lpstr>
      <vt:lpstr>PowerPoint Presentation</vt:lpstr>
      <vt:lpstr>PowerPoint Presentation</vt:lpstr>
      <vt:lpstr>Key System Partners</vt:lpstr>
      <vt:lpstr>PowerPoint Presentation</vt:lpstr>
      <vt:lpstr>PowerPoint Presentation</vt:lpstr>
      <vt:lpstr>PowerPoint Presentation</vt:lpstr>
      <vt:lpstr>PowerPoint Presentation</vt:lpstr>
      <vt:lpstr>Section Recap</vt:lpstr>
      <vt:lpstr>Building Partnerships Across Agencies: A Case Study of Imperial Valley </vt:lpstr>
      <vt:lpstr>Post-Poll</vt:lpstr>
      <vt:lpstr>Homework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Caposino</dc:creator>
  <cp:lastModifiedBy>Alisa Orduna</cp:lastModifiedBy>
  <cp:revision>78</cp:revision>
  <cp:lastPrinted>2022-09-14T02:15:18Z</cp:lastPrinted>
  <dcterms:created xsi:type="dcterms:W3CDTF">2012-05-11T15:12:22Z</dcterms:created>
  <dcterms:modified xsi:type="dcterms:W3CDTF">2022-09-14T02:19:33Z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0x010100547FF9C20EA6D84498D431EE1AD31B03</vt:lpwstr>
  </property>
  <property fmtid="{D5CDD505-2E9C-101B-9397-08002B2CF9AE}" pid="3" name="MediaServiceImageTags">
    <vt:lpwstr/>
  </property>
</Properties>
</file>